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handoutMasterIdLst>
    <p:handoutMasterId r:id="rId67"/>
  </p:handoutMasterIdLst>
  <p:sldIdLst>
    <p:sldId id="257" r:id="rId2"/>
    <p:sldId id="263" r:id="rId3"/>
    <p:sldId id="264" r:id="rId4"/>
    <p:sldId id="259" r:id="rId5"/>
    <p:sldId id="262" r:id="rId6"/>
    <p:sldId id="267" r:id="rId7"/>
    <p:sldId id="265" r:id="rId8"/>
    <p:sldId id="266" r:id="rId9"/>
    <p:sldId id="268" r:id="rId10"/>
    <p:sldId id="269" r:id="rId11"/>
    <p:sldId id="270" r:id="rId12"/>
    <p:sldId id="271" r:id="rId13"/>
    <p:sldId id="340" r:id="rId14"/>
    <p:sldId id="272" r:id="rId15"/>
    <p:sldId id="273" r:id="rId16"/>
    <p:sldId id="274" r:id="rId17"/>
    <p:sldId id="258" r:id="rId18"/>
    <p:sldId id="300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3" r:id="rId36"/>
    <p:sldId id="294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12" r:id="rId46"/>
    <p:sldId id="260" r:id="rId47"/>
    <p:sldId id="314" r:id="rId48"/>
    <p:sldId id="315" r:id="rId49"/>
    <p:sldId id="316" r:id="rId50"/>
    <p:sldId id="317" r:id="rId51"/>
    <p:sldId id="318" r:id="rId52"/>
    <p:sldId id="319" r:id="rId53"/>
    <p:sldId id="320" r:id="rId54"/>
    <p:sldId id="327" r:id="rId55"/>
    <p:sldId id="328" r:id="rId56"/>
    <p:sldId id="329" r:id="rId57"/>
    <p:sldId id="330" r:id="rId58"/>
    <p:sldId id="331" r:id="rId59"/>
    <p:sldId id="332" r:id="rId60"/>
    <p:sldId id="333" r:id="rId61"/>
    <p:sldId id="334" r:id="rId62"/>
    <p:sldId id="335" r:id="rId63"/>
    <p:sldId id="337" r:id="rId64"/>
    <p:sldId id="339" r:id="rId6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Νικόλαος Καπλάνης" initials="ΝΚ" lastIdx="0" clrIdx="0">
    <p:extLst>
      <p:ext uri="{19B8F6BF-5375-455C-9EA6-DF929625EA0E}">
        <p15:presenceInfo xmlns:p15="http://schemas.microsoft.com/office/powerpoint/2012/main" xmlns="" userId="451423d437722d5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FF"/>
    <a:srgbClr val="0000CC"/>
    <a:srgbClr val="070769"/>
    <a:srgbClr val="800EF2"/>
    <a:srgbClr val="FFF0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_________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_________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_________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_________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defRPr>
            </a:pPr>
            <a:r>
              <a:rPr lang="el-GR" dirty="0" smtClean="0">
                <a:latin typeface="Bookman Old Style" panose="02050604050505020204" pitchFamily="18" charset="0"/>
              </a:rPr>
              <a:t>Ποσοστό</a:t>
            </a:r>
            <a:r>
              <a:rPr lang="el-GR" baseline="0" dirty="0" smtClean="0">
                <a:latin typeface="Bookman Old Style" panose="02050604050505020204" pitchFamily="18" charset="0"/>
              </a:rPr>
              <a:t> (%)</a:t>
            </a:r>
            <a:endParaRPr lang="en-US" dirty="0">
              <a:latin typeface="Bookman Old Style" panose="020506040505050202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4756169445299787E-2"/>
          <c:y val="7.3648620806895396E-2"/>
          <c:w val="0.95407064619715831"/>
          <c:h val="0.791814794689069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16-21 ετών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etal"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Υπονατριαιμία</c:v>
                </c:pt>
                <c:pt idx="1">
                  <c:v>Υπερκαλιαιμία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2.2999999999999998</c:v>
                </c:pt>
                <c:pt idx="1">
                  <c:v>0.8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&gt;80 ετών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Υπονατριαιμία</c:v>
                </c:pt>
                <c:pt idx="1">
                  <c:v>Υπερκαλιαιμία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16.899999999999999</c:v>
                </c:pt>
                <c:pt idx="1">
                  <c:v>10.4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149451520"/>
        <c:axId val="149453056"/>
      </c:barChart>
      <c:catAx>
        <c:axId val="149451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el-GR"/>
          </a:p>
        </c:txPr>
        <c:crossAx val="149453056"/>
        <c:crosses val="autoZero"/>
        <c:auto val="1"/>
        <c:lblAlgn val="ctr"/>
        <c:lblOffset val="100"/>
        <c:noMultiLvlLbl val="0"/>
      </c:catAx>
      <c:valAx>
        <c:axId val="149453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el-GR"/>
          </a:p>
        </c:txPr>
        <c:crossAx val="149451520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l-G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spc="0" baseline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r>
              <a:rPr lang="el-GR" sz="2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Ποσοστό</a:t>
            </a:r>
            <a:r>
              <a:rPr lang="el-GR" sz="2200" b="1" baseline="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(%)</a:t>
            </a:r>
            <a:endParaRPr lang="el-GR" sz="2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Επίπτωση υπονατριαιμίας στην κοινότητα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el-G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Ganguli et al (n=608)</c:v>
                </c:pt>
                <c:pt idx="1">
                  <c:v>Liamis et al (n= 5179)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8.7100000000000009</c:v>
                </c:pt>
                <c:pt idx="1">
                  <c:v>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4"/>
        <c:overlap val="27"/>
        <c:axId val="149386752"/>
        <c:axId val="149388288"/>
      </c:barChart>
      <c:catAx>
        <c:axId val="149386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el-GR"/>
          </a:p>
        </c:txPr>
        <c:crossAx val="149388288"/>
        <c:crosses val="autoZero"/>
        <c:auto val="1"/>
        <c:lblAlgn val="ctr"/>
        <c:lblOffset val="100"/>
        <c:noMultiLvlLbl val="0"/>
      </c:catAx>
      <c:valAx>
        <c:axId val="149388288"/>
        <c:scaling>
          <c:orientation val="minMax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el-GR"/>
          </a:p>
        </c:txPr>
        <c:crossAx val="149386752"/>
        <c:crosses val="autoZero"/>
        <c:crossBetween val="between"/>
        <c:minorUnit val="1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bg1"/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r>
              <a:rPr lang="el-G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Ποσοστό</a:t>
            </a:r>
            <a:r>
              <a:rPr lang="el-GR" sz="2000" b="1" baseline="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(%)</a:t>
            </a:r>
            <a:endParaRPr lang="en-US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Na 120-129 meq/lt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Γηριατρική Κλινική</c:v>
                </c:pt>
                <c:pt idx="1">
                  <c:v>Μ.Ε.Θ.</c:v>
                </c:pt>
                <c:pt idx="2">
                  <c:v>Άλλη κλινική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22.2</c:v>
                </c:pt>
                <c:pt idx="1">
                  <c:v>17.2</c:v>
                </c:pt>
                <c:pt idx="2">
                  <c:v>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 &lt;120 meq/lt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Γηριατρική Κλινική</c:v>
                </c:pt>
                <c:pt idx="1">
                  <c:v>Μ.Ε.Θ.</c:v>
                </c:pt>
                <c:pt idx="2">
                  <c:v>Άλλη κλινική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4.5</c:v>
                </c:pt>
                <c:pt idx="1">
                  <c:v>10.3</c:v>
                </c:pt>
                <c:pt idx="2">
                  <c:v>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9998976"/>
        <c:axId val="170258816"/>
      </c:barChart>
      <c:catAx>
        <c:axId val="169998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el-GR"/>
          </a:p>
        </c:txPr>
        <c:crossAx val="170258816"/>
        <c:crosses val="autoZero"/>
        <c:auto val="1"/>
        <c:lblAlgn val="ctr"/>
        <c:lblOffset val="100"/>
        <c:noMultiLvlLbl val="0"/>
      </c:catAx>
      <c:valAx>
        <c:axId val="170258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el-GR"/>
          </a:p>
        </c:txPr>
        <c:crossAx val="169998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r>
              <a:rPr lang="el-GR" b="1"/>
              <a:t>Ποσοστό (%)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4851801346060795E-2"/>
          <c:y val="9.5022662234940727E-2"/>
          <c:w val="0.93876086159621108"/>
          <c:h val="0.64150175076873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Turgutalp K et al. Med Sci Monit. 2012;18(12):CR729–CR734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&gt;65 ετών Τ. Ε. Π.</c:v>
                </c:pt>
                <c:pt idx="1">
                  <c:v>&gt;75 ετών Τ. Ε. Π.</c:v>
                </c:pt>
                <c:pt idx="2">
                  <c:v>Εισαγωγή στη Μ.Ε.Θ.</c:v>
                </c:pt>
                <c:pt idx="3">
                  <c:v>Νοσηλεία στη Μ.Ε.Θ.</c:v>
                </c:pt>
                <c:pt idx="4">
                  <c:v>Εμπύρετο Νόσημα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</c:v>
                </c:pt>
                <c:pt idx="1">
                  <c:v>4.8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Shah MK et al.Clin Interv Aging. 2014; 9:1987-92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&gt;65 ετών Τ. Ε. Π.</c:v>
                </c:pt>
                <c:pt idx="1">
                  <c:v>&gt;75 ετών Τ. Ε. Π.</c:v>
                </c:pt>
                <c:pt idx="2">
                  <c:v>Εισαγωγή στη Μ.Ε.Θ.</c:v>
                </c:pt>
                <c:pt idx="3">
                  <c:v>Νοσηλεία στη Μ.Ε.Θ.</c:v>
                </c:pt>
                <c:pt idx="4">
                  <c:v>Εμπύρετο Νόσημα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2">
                  <c:v>3.5</c:v>
                </c:pt>
                <c:pt idx="3">
                  <c:v>15</c:v>
                </c:pt>
                <c:pt idx="4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0210816"/>
        <c:axId val="150213760"/>
      </c:barChart>
      <c:catAx>
        <c:axId val="150210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el-GR"/>
          </a:p>
        </c:txPr>
        <c:crossAx val="150213760"/>
        <c:crosses val="autoZero"/>
        <c:auto val="1"/>
        <c:lblAlgn val="ctr"/>
        <c:lblOffset val="100"/>
        <c:noMultiLvlLbl val="0"/>
      </c:catAx>
      <c:valAx>
        <c:axId val="150213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el-GR"/>
          </a:p>
        </c:txPr>
        <c:crossAx val="150210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804316778838401"/>
          <c:y val="0.8530003021631325"/>
          <c:w val="0.57244241117904959"/>
          <c:h val="0.106367643660795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  <a:latin typeface="Bookman Old Style" panose="02050604050505020204" pitchFamily="18" charset="0"/>
        </a:defRPr>
      </a:pPr>
      <a:endParaRPr lang="el-G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F8373C-07FD-40A9-8F7F-09F32A330F8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6C295EAD-0D89-4BD3-9638-F9A6F15B5AE3}">
      <dgm:prSet phldrT="[Text]" custT="1"/>
      <dgm:spPr>
        <a:solidFill>
          <a:srgbClr val="FFFF00"/>
        </a:solidFill>
      </dgm:spPr>
      <dgm:t>
        <a:bodyPr anchor="t"/>
        <a:lstStyle/>
        <a:p>
          <a:r>
            <a:rPr lang="el-GR" sz="2000" dirty="0" smtClean="0">
              <a:solidFill>
                <a:schemeClr val="tx1"/>
              </a:solidFill>
              <a:latin typeface="Bookman Old Style" panose="02050604050505020204" pitchFamily="18" charset="0"/>
            </a:rPr>
            <a:t> </a:t>
          </a:r>
          <a:r>
            <a:rPr lang="en-US" sz="2000" dirty="0" smtClean="0">
              <a:solidFill>
                <a:schemeClr val="tx1"/>
              </a:solidFill>
              <a:latin typeface="Bookman Old Style" panose="02050604050505020204" pitchFamily="18" charset="0"/>
            </a:rPr>
            <a:t> </a:t>
          </a:r>
          <a:r>
            <a:rPr lang="el-GR" sz="2000" dirty="0" err="1" smtClean="0">
              <a:solidFill>
                <a:schemeClr val="tx1"/>
              </a:solidFill>
              <a:latin typeface="Bookman Old Style" panose="02050604050505020204" pitchFamily="18" charset="0"/>
            </a:rPr>
            <a:t>επαναρρόφησης</a:t>
          </a:r>
          <a:r>
            <a:rPr lang="en-US" sz="2000" dirty="0" smtClean="0">
              <a:solidFill>
                <a:schemeClr val="tx1"/>
              </a:solidFill>
              <a:latin typeface="Bookman Old Style" panose="02050604050505020204" pitchFamily="18" charset="0"/>
            </a:rPr>
            <a:t> </a:t>
          </a:r>
          <a:endParaRPr lang="el-GR" sz="2000" dirty="0" smtClean="0">
            <a:solidFill>
              <a:schemeClr val="tx1"/>
            </a:solidFill>
            <a:latin typeface="Bookman Old Style" panose="02050604050505020204" pitchFamily="18" charset="0"/>
          </a:endParaRPr>
        </a:p>
        <a:p>
          <a:r>
            <a:rPr lang="en-US" sz="2000" dirty="0" smtClean="0">
              <a:solidFill>
                <a:schemeClr val="tx1"/>
              </a:solidFill>
              <a:latin typeface="Bookman Old Style" panose="02050604050505020204" pitchFamily="18" charset="0"/>
            </a:rPr>
            <a:t>Na</a:t>
          </a:r>
          <a:r>
            <a:rPr lang="en-US" sz="2000" baseline="30000" dirty="0" smtClean="0">
              <a:solidFill>
                <a:schemeClr val="tx1"/>
              </a:solidFill>
              <a:latin typeface="Bookman Old Style" panose="02050604050505020204" pitchFamily="18" charset="0"/>
            </a:rPr>
            <a:t>+</a:t>
          </a:r>
          <a:r>
            <a:rPr lang="el-GR" sz="2000" baseline="0" dirty="0" smtClean="0">
              <a:solidFill>
                <a:schemeClr val="tx1"/>
              </a:solidFill>
              <a:latin typeface="Bookman Old Style" panose="02050604050505020204" pitchFamily="18" charset="0"/>
            </a:rPr>
            <a:t> και </a:t>
          </a:r>
          <a:r>
            <a:rPr lang="en-US" sz="2000" baseline="0" dirty="0" smtClean="0">
              <a:solidFill>
                <a:schemeClr val="tx1"/>
              </a:solidFill>
              <a:latin typeface="Bookman Old Style" panose="02050604050505020204" pitchFamily="18" charset="0"/>
            </a:rPr>
            <a:t>H</a:t>
          </a:r>
          <a:r>
            <a:rPr lang="en-US" sz="2000" baseline="-25000" dirty="0" smtClean="0">
              <a:solidFill>
                <a:schemeClr val="tx1"/>
              </a:solidFill>
              <a:latin typeface="Bookman Old Style" panose="02050604050505020204" pitchFamily="18" charset="0"/>
            </a:rPr>
            <a:t>2</a:t>
          </a:r>
          <a:r>
            <a:rPr lang="en-US" sz="2000" baseline="0" dirty="0" smtClean="0">
              <a:solidFill>
                <a:schemeClr val="tx1"/>
              </a:solidFill>
              <a:latin typeface="Bookman Old Style" panose="02050604050505020204" pitchFamily="18" charset="0"/>
            </a:rPr>
            <a:t>O </a:t>
          </a:r>
          <a:r>
            <a:rPr lang="el-GR" sz="2000" baseline="0" dirty="0" smtClean="0">
              <a:solidFill>
                <a:schemeClr val="tx1"/>
              </a:solidFill>
              <a:latin typeface="Bookman Old Style" panose="02050604050505020204" pitchFamily="18" charset="0"/>
            </a:rPr>
            <a:t>στο </a:t>
          </a:r>
        </a:p>
        <a:p>
          <a:r>
            <a:rPr lang="el-GR" sz="2000" baseline="0" dirty="0" smtClean="0">
              <a:solidFill>
                <a:schemeClr val="tx1"/>
              </a:solidFill>
              <a:latin typeface="Bookman Old Style" panose="02050604050505020204" pitchFamily="18" charset="0"/>
            </a:rPr>
            <a:t>ΕΕΣ</a:t>
          </a:r>
          <a:r>
            <a:rPr lang="el-GR" sz="2000" dirty="0" smtClean="0">
              <a:solidFill>
                <a:schemeClr val="tx1"/>
              </a:solidFill>
              <a:latin typeface="Bookman Old Style" panose="02050604050505020204" pitchFamily="18" charset="0"/>
            </a:rPr>
            <a:t> </a:t>
          </a:r>
          <a:endParaRPr lang="el-GR" sz="200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953272B4-12DC-4E2B-B854-2FE95021366C}" type="parTrans" cxnId="{2D7AF001-3657-42B3-9EE4-4672E83114D2}">
      <dgm:prSet/>
      <dgm:spPr/>
      <dgm:t>
        <a:bodyPr/>
        <a:lstStyle/>
        <a:p>
          <a:endParaRPr lang="el-GR"/>
        </a:p>
      </dgm:t>
    </dgm:pt>
    <dgm:pt modelId="{59CD561B-4A91-49EF-BDB0-9FC01BEE253B}" type="sibTrans" cxnId="{2D7AF001-3657-42B3-9EE4-4672E83114D2}">
      <dgm:prSet/>
      <dgm:spPr/>
      <dgm:t>
        <a:bodyPr/>
        <a:lstStyle/>
        <a:p>
          <a:endParaRPr lang="el-GR"/>
        </a:p>
      </dgm:t>
    </dgm:pt>
    <dgm:pt modelId="{27D9B03D-863E-4B34-A4F6-68F4DAC99E34}">
      <dgm:prSet phldrT="[Text]" custT="1"/>
      <dgm:spPr>
        <a:solidFill>
          <a:srgbClr val="FFFF00"/>
        </a:solidFill>
      </dgm:spPr>
      <dgm:t>
        <a:bodyPr anchor="t"/>
        <a:lstStyle/>
        <a:p>
          <a:r>
            <a:rPr lang="el-GR" sz="2000" dirty="0" smtClean="0">
              <a:solidFill>
                <a:schemeClr val="tx1"/>
              </a:solidFill>
              <a:latin typeface="Bookman Old Style" panose="02050604050505020204" pitchFamily="18" charset="0"/>
            </a:rPr>
            <a:t>   Απέκκρισης </a:t>
          </a:r>
          <a:r>
            <a:rPr lang="en-US" sz="2000" dirty="0" smtClean="0">
              <a:solidFill>
                <a:schemeClr val="tx1"/>
              </a:solidFill>
              <a:latin typeface="Bookman Old Style" panose="02050604050505020204" pitchFamily="18" charset="0"/>
            </a:rPr>
            <a:t>K</a:t>
          </a:r>
          <a:r>
            <a:rPr lang="en-US" sz="2000" baseline="30000" dirty="0" smtClean="0">
              <a:solidFill>
                <a:schemeClr val="tx1"/>
              </a:solidFill>
              <a:latin typeface="Bookman Old Style" panose="02050604050505020204" pitchFamily="18" charset="0"/>
            </a:rPr>
            <a:t>+</a:t>
          </a:r>
          <a:r>
            <a:rPr lang="en-US" sz="2000" baseline="0" dirty="0" smtClean="0">
              <a:solidFill>
                <a:schemeClr val="tx1"/>
              </a:solidFill>
              <a:latin typeface="Bookman Old Style" panose="02050604050505020204" pitchFamily="18" charset="0"/>
            </a:rPr>
            <a:t> </a:t>
          </a:r>
          <a:r>
            <a:rPr lang="el-GR" sz="2000" baseline="0" dirty="0" smtClean="0">
              <a:solidFill>
                <a:schemeClr val="tx1"/>
              </a:solidFill>
              <a:latin typeface="Bookman Old Style" panose="02050604050505020204" pitchFamily="18" charset="0"/>
            </a:rPr>
            <a:t>στο αθροιστικό σωληνάριο</a:t>
          </a:r>
          <a:endParaRPr lang="el-GR" sz="200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576C1B57-754F-48DF-80B8-3085A793ECD6}" type="parTrans" cxnId="{BD924E97-C247-42BC-AAD7-73498AFF074D}">
      <dgm:prSet/>
      <dgm:spPr/>
      <dgm:t>
        <a:bodyPr/>
        <a:lstStyle/>
        <a:p>
          <a:endParaRPr lang="el-GR"/>
        </a:p>
      </dgm:t>
    </dgm:pt>
    <dgm:pt modelId="{3E784ADF-F9CC-4CB1-BA03-F6DA1F0814A3}" type="sibTrans" cxnId="{BD924E97-C247-42BC-AAD7-73498AFF074D}">
      <dgm:prSet/>
      <dgm:spPr/>
      <dgm:t>
        <a:bodyPr/>
        <a:lstStyle/>
        <a:p>
          <a:endParaRPr lang="el-GR"/>
        </a:p>
      </dgm:t>
    </dgm:pt>
    <dgm:pt modelId="{2B4C5F26-0211-4A98-8830-FEC99C92C5FF}">
      <dgm:prSet phldrT="[Text]" phldr="1"/>
      <dgm:spPr>
        <a:noFill/>
        <a:ln w="19050">
          <a:solidFill>
            <a:srgbClr val="FFFF00"/>
          </a:solidFill>
        </a:ln>
      </dgm:spPr>
      <dgm:t>
        <a:bodyPr/>
        <a:lstStyle/>
        <a:p>
          <a:endParaRPr lang="el-GR" dirty="0"/>
        </a:p>
      </dgm:t>
    </dgm:pt>
    <dgm:pt modelId="{CC384D6D-C579-420D-81D0-308A7EF53D10}" type="sibTrans" cxnId="{CA83972C-B093-430B-A5A5-838BBA4BEDB6}">
      <dgm:prSet/>
      <dgm:spPr/>
      <dgm:t>
        <a:bodyPr/>
        <a:lstStyle/>
        <a:p>
          <a:endParaRPr lang="el-GR"/>
        </a:p>
      </dgm:t>
    </dgm:pt>
    <dgm:pt modelId="{F8CDA425-812C-49A9-92DB-29CF9F45B427}" type="parTrans" cxnId="{CA83972C-B093-430B-A5A5-838BBA4BEDB6}">
      <dgm:prSet/>
      <dgm:spPr/>
      <dgm:t>
        <a:bodyPr/>
        <a:lstStyle/>
        <a:p>
          <a:endParaRPr lang="el-GR"/>
        </a:p>
      </dgm:t>
    </dgm:pt>
    <dgm:pt modelId="{9AD504F7-F8CA-4EDD-B7D6-AF9837E18763}" type="pres">
      <dgm:prSet presAssocID="{59F8373C-07FD-40A9-8F7F-09F32A330F86}" presName="Name0" presStyleCnt="0">
        <dgm:presLayoutVars>
          <dgm:dir/>
          <dgm:resizeHandles val="exact"/>
        </dgm:presLayoutVars>
      </dgm:prSet>
      <dgm:spPr/>
    </dgm:pt>
    <dgm:pt modelId="{0D7C3F4D-B78A-49F2-9325-5228B8F221B8}" type="pres">
      <dgm:prSet presAssocID="{2B4C5F26-0211-4A98-8830-FEC99C92C5FF}" presName="node" presStyleLbl="node1" presStyleIdx="0" presStyleCnt="3" custScaleX="125359" custScaleY="12577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256BC42-F7B6-4771-8FDA-D48B5A4201AD}" type="pres">
      <dgm:prSet presAssocID="{CC384D6D-C579-420D-81D0-308A7EF53D10}" presName="sibTrans" presStyleLbl="sibTrans2D1" presStyleIdx="0" presStyleCnt="2" custLinFactNeighborX="-29304" custLinFactNeighborY="-2783"/>
      <dgm:spPr/>
      <dgm:t>
        <a:bodyPr/>
        <a:lstStyle/>
        <a:p>
          <a:endParaRPr lang="el-GR"/>
        </a:p>
      </dgm:t>
    </dgm:pt>
    <dgm:pt modelId="{864E2363-F928-41F3-8AC6-3D2A00214839}" type="pres">
      <dgm:prSet presAssocID="{CC384D6D-C579-420D-81D0-308A7EF53D10}" presName="connectorText" presStyleLbl="sibTrans2D1" presStyleIdx="0" presStyleCnt="2"/>
      <dgm:spPr/>
      <dgm:t>
        <a:bodyPr/>
        <a:lstStyle/>
        <a:p>
          <a:endParaRPr lang="el-GR"/>
        </a:p>
      </dgm:t>
    </dgm:pt>
    <dgm:pt modelId="{E9DB56E8-E850-48F1-BAC6-D26CD63BCC9D}" type="pres">
      <dgm:prSet presAssocID="{6C295EAD-0D89-4BD3-9638-F9A6F15B5AE3}" presName="node" presStyleLbl="node1" presStyleIdx="1" presStyleCnt="3" custScaleX="135919" custScaleY="8850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3033146-1EB3-4CEF-85EB-4031DB8922C8}" type="pres">
      <dgm:prSet presAssocID="{59CD561B-4A91-49EF-BDB0-9FC01BEE253B}" presName="sibTrans" presStyleLbl="sibTrans2D1" presStyleIdx="1" presStyleCnt="2"/>
      <dgm:spPr/>
      <dgm:t>
        <a:bodyPr/>
        <a:lstStyle/>
        <a:p>
          <a:endParaRPr lang="el-GR"/>
        </a:p>
      </dgm:t>
    </dgm:pt>
    <dgm:pt modelId="{1F3ADC34-8A87-44A7-BF6C-EAF09F17545F}" type="pres">
      <dgm:prSet presAssocID="{59CD561B-4A91-49EF-BDB0-9FC01BEE253B}" presName="connectorText" presStyleLbl="sibTrans2D1" presStyleIdx="1" presStyleCnt="2"/>
      <dgm:spPr/>
      <dgm:t>
        <a:bodyPr/>
        <a:lstStyle/>
        <a:p>
          <a:endParaRPr lang="el-GR"/>
        </a:p>
      </dgm:t>
    </dgm:pt>
    <dgm:pt modelId="{9153653C-2C85-488C-BD07-EFB4931E8BBE}" type="pres">
      <dgm:prSet presAssocID="{27D9B03D-863E-4B34-A4F6-68F4DAC99E3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F8ECEC60-469D-41AA-B77D-B530E532F9D1}" type="presOf" srcId="{27D9B03D-863E-4B34-A4F6-68F4DAC99E34}" destId="{9153653C-2C85-488C-BD07-EFB4931E8BBE}" srcOrd="0" destOrd="0" presId="urn:microsoft.com/office/officeart/2005/8/layout/process1"/>
    <dgm:cxn modelId="{046E8C5E-4820-4B65-A471-F69980E29F5F}" type="presOf" srcId="{2B4C5F26-0211-4A98-8830-FEC99C92C5FF}" destId="{0D7C3F4D-B78A-49F2-9325-5228B8F221B8}" srcOrd="0" destOrd="0" presId="urn:microsoft.com/office/officeart/2005/8/layout/process1"/>
    <dgm:cxn modelId="{BD924E97-C247-42BC-AAD7-73498AFF074D}" srcId="{59F8373C-07FD-40A9-8F7F-09F32A330F86}" destId="{27D9B03D-863E-4B34-A4F6-68F4DAC99E34}" srcOrd="2" destOrd="0" parTransId="{576C1B57-754F-48DF-80B8-3085A793ECD6}" sibTransId="{3E784ADF-F9CC-4CB1-BA03-F6DA1F0814A3}"/>
    <dgm:cxn modelId="{2897F98E-3DB4-4A34-BBC1-98D25DD42351}" type="presOf" srcId="{CC384D6D-C579-420D-81D0-308A7EF53D10}" destId="{864E2363-F928-41F3-8AC6-3D2A00214839}" srcOrd="1" destOrd="0" presId="urn:microsoft.com/office/officeart/2005/8/layout/process1"/>
    <dgm:cxn modelId="{F305A652-C0D6-49E4-B5C8-C1BED7F01CDE}" type="presOf" srcId="{CC384D6D-C579-420D-81D0-308A7EF53D10}" destId="{E256BC42-F7B6-4771-8FDA-D48B5A4201AD}" srcOrd="0" destOrd="0" presId="urn:microsoft.com/office/officeart/2005/8/layout/process1"/>
    <dgm:cxn modelId="{A5ED85BC-6B35-478D-8FB6-C17C267E7D6A}" type="presOf" srcId="{59F8373C-07FD-40A9-8F7F-09F32A330F86}" destId="{9AD504F7-F8CA-4EDD-B7D6-AF9837E18763}" srcOrd="0" destOrd="0" presId="urn:microsoft.com/office/officeart/2005/8/layout/process1"/>
    <dgm:cxn modelId="{332C893A-BA95-467B-B68D-64A3ABF4C126}" type="presOf" srcId="{59CD561B-4A91-49EF-BDB0-9FC01BEE253B}" destId="{93033146-1EB3-4CEF-85EB-4031DB8922C8}" srcOrd="0" destOrd="0" presId="urn:microsoft.com/office/officeart/2005/8/layout/process1"/>
    <dgm:cxn modelId="{CA83972C-B093-430B-A5A5-838BBA4BEDB6}" srcId="{59F8373C-07FD-40A9-8F7F-09F32A330F86}" destId="{2B4C5F26-0211-4A98-8830-FEC99C92C5FF}" srcOrd="0" destOrd="0" parTransId="{F8CDA425-812C-49A9-92DB-29CF9F45B427}" sibTransId="{CC384D6D-C579-420D-81D0-308A7EF53D10}"/>
    <dgm:cxn modelId="{06DE410D-F33A-4693-9FF8-A7AE478A8BC8}" type="presOf" srcId="{6C295EAD-0D89-4BD3-9638-F9A6F15B5AE3}" destId="{E9DB56E8-E850-48F1-BAC6-D26CD63BCC9D}" srcOrd="0" destOrd="0" presId="urn:microsoft.com/office/officeart/2005/8/layout/process1"/>
    <dgm:cxn modelId="{2D7AF001-3657-42B3-9EE4-4672E83114D2}" srcId="{59F8373C-07FD-40A9-8F7F-09F32A330F86}" destId="{6C295EAD-0D89-4BD3-9638-F9A6F15B5AE3}" srcOrd="1" destOrd="0" parTransId="{953272B4-12DC-4E2B-B854-2FE95021366C}" sibTransId="{59CD561B-4A91-49EF-BDB0-9FC01BEE253B}"/>
    <dgm:cxn modelId="{1A415723-0856-457A-BB05-8890EFEDCC10}" type="presOf" srcId="{59CD561B-4A91-49EF-BDB0-9FC01BEE253B}" destId="{1F3ADC34-8A87-44A7-BF6C-EAF09F17545F}" srcOrd="1" destOrd="0" presId="urn:microsoft.com/office/officeart/2005/8/layout/process1"/>
    <dgm:cxn modelId="{5D0D1F76-256D-4109-A817-E9FBA5D1A84D}" type="presParOf" srcId="{9AD504F7-F8CA-4EDD-B7D6-AF9837E18763}" destId="{0D7C3F4D-B78A-49F2-9325-5228B8F221B8}" srcOrd="0" destOrd="0" presId="urn:microsoft.com/office/officeart/2005/8/layout/process1"/>
    <dgm:cxn modelId="{27AC1AD8-ED33-43E6-9C2D-0FA21C5C7923}" type="presParOf" srcId="{9AD504F7-F8CA-4EDD-B7D6-AF9837E18763}" destId="{E256BC42-F7B6-4771-8FDA-D48B5A4201AD}" srcOrd="1" destOrd="0" presId="urn:microsoft.com/office/officeart/2005/8/layout/process1"/>
    <dgm:cxn modelId="{3746E64E-0679-4D88-8969-3F54F235ED31}" type="presParOf" srcId="{E256BC42-F7B6-4771-8FDA-D48B5A4201AD}" destId="{864E2363-F928-41F3-8AC6-3D2A00214839}" srcOrd="0" destOrd="0" presId="urn:microsoft.com/office/officeart/2005/8/layout/process1"/>
    <dgm:cxn modelId="{06EA19F4-B1F2-42BA-AE44-0A5A4520A270}" type="presParOf" srcId="{9AD504F7-F8CA-4EDD-B7D6-AF9837E18763}" destId="{E9DB56E8-E850-48F1-BAC6-D26CD63BCC9D}" srcOrd="2" destOrd="0" presId="urn:microsoft.com/office/officeart/2005/8/layout/process1"/>
    <dgm:cxn modelId="{37D0BECD-3A59-4258-9084-3A21A0E75538}" type="presParOf" srcId="{9AD504F7-F8CA-4EDD-B7D6-AF9837E18763}" destId="{93033146-1EB3-4CEF-85EB-4031DB8922C8}" srcOrd="3" destOrd="0" presId="urn:microsoft.com/office/officeart/2005/8/layout/process1"/>
    <dgm:cxn modelId="{0CC3C640-F72B-4FEE-B631-00B854961707}" type="presParOf" srcId="{93033146-1EB3-4CEF-85EB-4031DB8922C8}" destId="{1F3ADC34-8A87-44A7-BF6C-EAF09F17545F}" srcOrd="0" destOrd="0" presId="urn:microsoft.com/office/officeart/2005/8/layout/process1"/>
    <dgm:cxn modelId="{B627142A-FB2D-4B25-999C-ED2ABFF63E9F}" type="presParOf" srcId="{9AD504F7-F8CA-4EDD-B7D6-AF9837E18763}" destId="{9153653C-2C85-488C-BD07-EFB4931E8BB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D04A9F-1A34-4E45-AD12-670053145A31}" type="doc">
      <dgm:prSet loTypeId="urn:microsoft.com/office/officeart/2011/layout/ConvergingTex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DC7AFD85-36A5-4DC5-9112-5AC9B3BCA04B}">
      <dgm:prSet phldrT="[Text]" custT="1"/>
      <dgm:spPr/>
      <dgm:t>
        <a:bodyPr/>
        <a:lstStyle/>
        <a:p>
          <a:r>
            <a:rPr lang="el-GR" sz="2000" b="1" dirty="0" smtClean="0">
              <a:solidFill>
                <a:schemeClr val="tx1"/>
              </a:solidFill>
              <a:latin typeface="Bookman Old Style" panose="02050604050505020204" pitchFamily="18" charset="0"/>
            </a:rPr>
            <a:t>+</a:t>
          </a:r>
        </a:p>
        <a:p>
          <a:r>
            <a:rPr lang="el-GR" sz="2000" b="1" dirty="0" smtClean="0">
              <a:solidFill>
                <a:schemeClr val="tx1"/>
              </a:solidFill>
              <a:latin typeface="Bookman Old Style" panose="02050604050505020204" pitchFamily="18" charset="0"/>
            </a:rPr>
            <a:t>Δίαιτα</a:t>
          </a:r>
        </a:p>
        <a:p>
          <a:r>
            <a:rPr lang="el-GR" sz="2000" b="1" dirty="0" err="1" smtClean="0">
              <a:solidFill>
                <a:schemeClr val="tx1"/>
              </a:solidFill>
              <a:latin typeface="Bookman Old Style" panose="02050604050505020204" pitchFamily="18" charset="0"/>
            </a:rPr>
            <a:t>Πτώχη</a:t>
          </a:r>
          <a:r>
            <a:rPr lang="el-GR" sz="2000" b="1" dirty="0" smtClean="0">
              <a:solidFill>
                <a:schemeClr val="tx1"/>
              </a:solidFill>
              <a:latin typeface="Bookman Old Style" panose="02050604050505020204" pitchFamily="18" charset="0"/>
            </a:rPr>
            <a:t> σε </a:t>
          </a:r>
        </a:p>
        <a:p>
          <a:r>
            <a:rPr lang="el-GR" sz="2000" b="1" dirty="0" smtClean="0">
              <a:solidFill>
                <a:schemeClr val="tx1"/>
              </a:solidFill>
              <a:latin typeface="Bookman Old Style" panose="02050604050505020204" pitchFamily="18" charset="0"/>
            </a:rPr>
            <a:t>Κάλιο</a:t>
          </a:r>
        </a:p>
        <a:p>
          <a:r>
            <a:rPr lang="el-GR" sz="2000" b="1" dirty="0" smtClean="0">
              <a:solidFill>
                <a:schemeClr val="tx1"/>
              </a:solidFill>
              <a:latin typeface="Bookman Old Style" panose="02050604050505020204" pitchFamily="18" charset="0"/>
            </a:rPr>
            <a:t> </a:t>
          </a:r>
          <a:endParaRPr lang="el-GR" sz="2000" b="1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1857358F-025E-40D0-A9C1-17CBCA1751FA}" type="parTrans" cxnId="{35294428-8284-4908-95E7-A06626B0DF01}">
      <dgm:prSet/>
      <dgm:spPr/>
      <dgm:t>
        <a:bodyPr/>
        <a:lstStyle/>
        <a:p>
          <a:endParaRPr lang="el-GR"/>
        </a:p>
      </dgm:t>
    </dgm:pt>
    <dgm:pt modelId="{228E5518-0D37-4131-85C3-3E97BE5B6860}" type="sibTrans" cxnId="{35294428-8284-4908-95E7-A06626B0DF01}">
      <dgm:prSet/>
      <dgm:spPr/>
      <dgm:t>
        <a:bodyPr/>
        <a:lstStyle/>
        <a:p>
          <a:endParaRPr lang="el-GR"/>
        </a:p>
      </dgm:t>
    </dgm:pt>
    <dgm:pt modelId="{1940495C-5DE7-4ACB-85D4-35E95D57B4F8}">
      <dgm:prSet phldrT="[Text]" custT="1"/>
      <dgm:spPr/>
      <dgm:t>
        <a:bodyPr/>
        <a:lstStyle/>
        <a:p>
          <a:r>
            <a:rPr lang="el-GR" sz="2000" b="1" dirty="0" smtClean="0">
              <a:solidFill>
                <a:srgbClr val="FFFF00"/>
              </a:solidFill>
              <a:latin typeface="Bookman Old Style" panose="02050604050505020204" pitchFamily="18" charset="0"/>
            </a:rPr>
            <a:t>Αντικατάσταση </a:t>
          </a:r>
          <a:r>
            <a:rPr lang="el-GR" sz="2000" b="1" dirty="0" err="1" smtClean="0">
              <a:solidFill>
                <a:srgbClr val="FFFF00"/>
              </a:solidFill>
              <a:latin typeface="Bookman Old Style" panose="02050604050505020204" pitchFamily="18" charset="0"/>
            </a:rPr>
            <a:t>μυικού</a:t>
          </a:r>
          <a:r>
            <a:rPr lang="el-GR" sz="2000" b="1" dirty="0" smtClean="0">
              <a:solidFill>
                <a:srgbClr val="FFFF00"/>
              </a:solidFill>
              <a:latin typeface="Bookman Old Style" panose="02050604050505020204" pitchFamily="18" charset="0"/>
            </a:rPr>
            <a:t> ιστού από λιπώδη</a:t>
          </a:r>
          <a:endParaRPr lang="el-GR" sz="2000" b="1" dirty="0">
            <a:solidFill>
              <a:srgbClr val="FFFF00"/>
            </a:solidFill>
            <a:latin typeface="Bookman Old Style" panose="02050604050505020204" pitchFamily="18" charset="0"/>
          </a:endParaRPr>
        </a:p>
      </dgm:t>
    </dgm:pt>
    <dgm:pt modelId="{97BF2625-EFD5-40B3-9D28-48968934C724}" type="parTrans" cxnId="{92C10C24-BD64-439D-9349-851A0ECA9DD3}">
      <dgm:prSet/>
      <dgm:spPr/>
      <dgm:t>
        <a:bodyPr/>
        <a:lstStyle/>
        <a:p>
          <a:endParaRPr lang="el-GR"/>
        </a:p>
      </dgm:t>
    </dgm:pt>
    <dgm:pt modelId="{51B9A715-495C-473B-AF84-A959C980B238}" type="sibTrans" cxnId="{92C10C24-BD64-439D-9349-851A0ECA9DD3}">
      <dgm:prSet/>
      <dgm:spPr/>
      <dgm:t>
        <a:bodyPr/>
        <a:lstStyle/>
        <a:p>
          <a:endParaRPr lang="el-GR"/>
        </a:p>
      </dgm:t>
    </dgm:pt>
    <dgm:pt modelId="{AD5612EC-AD2F-46B9-93A0-58955D3261C9}">
      <dgm:prSet phldrT="[Text]" custT="1"/>
      <dgm:spPr/>
      <dgm:t>
        <a:bodyPr/>
        <a:lstStyle/>
        <a:p>
          <a:r>
            <a:rPr lang="el-GR" sz="2000" b="1" dirty="0" smtClean="0">
              <a:solidFill>
                <a:srgbClr val="FFFF00"/>
              </a:solidFill>
              <a:latin typeface="Bookman Old Style" panose="02050604050505020204" pitchFamily="18" charset="0"/>
            </a:rPr>
            <a:t>Μεταβολές της ηλικίας στο ήπαρ</a:t>
          </a:r>
          <a:endParaRPr lang="el-GR" sz="2000" b="1" dirty="0">
            <a:solidFill>
              <a:srgbClr val="FFFF00"/>
            </a:solidFill>
            <a:latin typeface="Bookman Old Style" panose="02050604050505020204" pitchFamily="18" charset="0"/>
          </a:endParaRPr>
        </a:p>
      </dgm:t>
    </dgm:pt>
    <dgm:pt modelId="{016FC0E0-DF82-4DC8-8AE8-3FAEF5D77718}" type="parTrans" cxnId="{18396EAA-C5AF-429F-995D-936F643F6810}">
      <dgm:prSet/>
      <dgm:spPr/>
      <dgm:t>
        <a:bodyPr/>
        <a:lstStyle/>
        <a:p>
          <a:endParaRPr lang="el-GR"/>
        </a:p>
      </dgm:t>
    </dgm:pt>
    <dgm:pt modelId="{9177C458-D104-4ADA-ADB3-913FC7197E72}" type="sibTrans" cxnId="{18396EAA-C5AF-429F-995D-936F643F6810}">
      <dgm:prSet/>
      <dgm:spPr/>
      <dgm:t>
        <a:bodyPr/>
        <a:lstStyle/>
        <a:p>
          <a:endParaRPr lang="el-GR"/>
        </a:p>
      </dgm:t>
    </dgm:pt>
    <dgm:pt modelId="{D928686E-1BE1-47D7-9EFD-B84E5B774ADD}">
      <dgm:prSet phldrT="[Text]" custT="1"/>
      <dgm:spPr/>
      <dgm:t>
        <a:bodyPr/>
        <a:lstStyle/>
        <a:p>
          <a:r>
            <a:rPr lang="el-GR" sz="2000" b="1" dirty="0" smtClean="0">
              <a:solidFill>
                <a:srgbClr val="FFFF00"/>
              </a:solidFill>
              <a:latin typeface="Bookman Old Style" panose="02050604050505020204" pitchFamily="18" charset="0"/>
            </a:rPr>
            <a:t>Μεταβολές της ηλικίας στους </a:t>
          </a:r>
          <a:r>
            <a:rPr lang="el-GR" sz="2000" b="1" dirty="0" err="1" smtClean="0">
              <a:solidFill>
                <a:srgbClr val="FFFF00"/>
              </a:solidFill>
              <a:latin typeface="Bookman Old Style" panose="02050604050505020204" pitchFamily="18" charset="0"/>
            </a:rPr>
            <a:t>νεφρούς</a:t>
          </a:r>
          <a:endParaRPr lang="el-GR" sz="2000" dirty="0"/>
        </a:p>
      </dgm:t>
    </dgm:pt>
    <dgm:pt modelId="{F0E1359B-9BBB-44ED-B087-EA734E15052A}" type="parTrans" cxnId="{7BBE5491-D94D-4145-B2DD-F262DE049357}">
      <dgm:prSet/>
      <dgm:spPr/>
      <dgm:t>
        <a:bodyPr/>
        <a:lstStyle/>
        <a:p>
          <a:endParaRPr lang="el-GR"/>
        </a:p>
      </dgm:t>
    </dgm:pt>
    <dgm:pt modelId="{DE887558-1EEC-4C81-B07D-2FD09927D0FE}" type="sibTrans" cxnId="{7BBE5491-D94D-4145-B2DD-F262DE049357}">
      <dgm:prSet/>
      <dgm:spPr/>
      <dgm:t>
        <a:bodyPr/>
        <a:lstStyle/>
        <a:p>
          <a:endParaRPr lang="el-GR"/>
        </a:p>
      </dgm:t>
    </dgm:pt>
    <dgm:pt modelId="{36E23728-4B11-488B-A1F8-098D2DC6F348}" type="pres">
      <dgm:prSet presAssocID="{6CD04A9F-1A34-4E45-AD12-670053145A31}" presName="Name0" presStyleCnt="0">
        <dgm:presLayoutVars>
          <dgm:chMax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7ADA9B5D-513A-4233-96FD-BA0CD73B435F}" type="pres">
      <dgm:prSet presAssocID="{DC7AFD85-36A5-4DC5-9112-5AC9B3BCA04B}" presName="composite" presStyleCnt="0"/>
      <dgm:spPr/>
    </dgm:pt>
    <dgm:pt modelId="{3450F49D-141C-4415-9EAA-1BFF16A6CAE8}" type="pres">
      <dgm:prSet presAssocID="{DC7AFD85-36A5-4DC5-9112-5AC9B3BCA04B}" presName="ParentAccent1" presStyleLbl="alignNode1" presStyleIdx="0" presStyleCnt="34"/>
      <dgm:spPr/>
      <dgm:t>
        <a:bodyPr/>
        <a:lstStyle/>
        <a:p>
          <a:endParaRPr lang="el-GR"/>
        </a:p>
      </dgm:t>
    </dgm:pt>
    <dgm:pt modelId="{37C2491D-55C2-4230-836F-3DD6134C657D}" type="pres">
      <dgm:prSet presAssocID="{DC7AFD85-36A5-4DC5-9112-5AC9B3BCA04B}" presName="ParentAccent2" presStyleLbl="alignNode1" presStyleIdx="1" presStyleCnt="34"/>
      <dgm:spPr/>
    </dgm:pt>
    <dgm:pt modelId="{86086550-FECA-443C-8B8B-E37C3F48FDF9}" type="pres">
      <dgm:prSet presAssocID="{DC7AFD85-36A5-4DC5-9112-5AC9B3BCA04B}" presName="ParentAccent3" presStyleLbl="alignNode1" presStyleIdx="2" presStyleCnt="34"/>
      <dgm:spPr/>
    </dgm:pt>
    <dgm:pt modelId="{4F047A9B-785A-4FBF-8EA2-4755469E11DE}" type="pres">
      <dgm:prSet presAssocID="{DC7AFD85-36A5-4DC5-9112-5AC9B3BCA04B}" presName="ParentAccent4" presStyleLbl="alignNode1" presStyleIdx="3" presStyleCnt="34"/>
      <dgm:spPr/>
    </dgm:pt>
    <dgm:pt modelId="{859736C9-427F-45F2-85FB-F74EAC32A686}" type="pres">
      <dgm:prSet presAssocID="{DC7AFD85-36A5-4DC5-9112-5AC9B3BCA04B}" presName="ParentAccent5" presStyleLbl="alignNode1" presStyleIdx="4" presStyleCnt="34"/>
      <dgm:spPr/>
    </dgm:pt>
    <dgm:pt modelId="{AB36500E-A138-4F23-8CE5-8C469B210C94}" type="pres">
      <dgm:prSet presAssocID="{DC7AFD85-36A5-4DC5-9112-5AC9B3BCA04B}" presName="ParentAccent6" presStyleLbl="alignNode1" presStyleIdx="5" presStyleCnt="34"/>
      <dgm:spPr/>
    </dgm:pt>
    <dgm:pt modelId="{D53EAB97-6351-4CAF-9E41-457BCDA54086}" type="pres">
      <dgm:prSet presAssocID="{DC7AFD85-36A5-4DC5-9112-5AC9B3BCA04B}" presName="ParentAccent7" presStyleLbl="alignNode1" presStyleIdx="6" presStyleCnt="34"/>
      <dgm:spPr/>
    </dgm:pt>
    <dgm:pt modelId="{797DF3F6-2A46-4F86-B6FE-1DB8DEBBFECE}" type="pres">
      <dgm:prSet presAssocID="{DC7AFD85-36A5-4DC5-9112-5AC9B3BCA04B}" presName="ParentAccent8" presStyleLbl="alignNode1" presStyleIdx="7" presStyleCnt="34"/>
      <dgm:spPr/>
    </dgm:pt>
    <dgm:pt modelId="{3DAF9EFC-689C-41A8-86B3-F799D8CC96D6}" type="pres">
      <dgm:prSet presAssocID="{DC7AFD85-36A5-4DC5-9112-5AC9B3BCA04B}" presName="ParentAccent9" presStyleLbl="alignNode1" presStyleIdx="8" presStyleCnt="34"/>
      <dgm:spPr/>
      <dgm:t>
        <a:bodyPr/>
        <a:lstStyle/>
        <a:p>
          <a:endParaRPr lang="el-GR"/>
        </a:p>
      </dgm:t>
    </dgm:pt>
    <dgm:pt modelId="{A419D765-3F4D-4462-9EDB-47554D70D609}" type="pres">
      <dgm:prSet presAssocID="{DC7AFD85-36A5-4DC5-9112-5AC9B3BCA04B}" presName="ParentAccent10" presStyleLbl="alignNode1" presStyleIdx="9" presStyleCnt="34"/>
      <dgm:spPr/>
      <dgm:t>
        <a:bodyPr/>
        <a:lstStyle/>
        <a:p>
          <a:endParaRPr lang="el-GR"/>
        </a:p>
      </dgm:t>
    </dgm:pt>
    <dgm:pt modelId="{6B2733A5-58F4-4EDB-9B92-6353F8395C90}" type="pres">
      <dgm:prSet presAssocID="{DC7AFD85-36A5-4DC5-9112-5AC9B3BCA04B}" presName="Parent" presStyleLbl="alignNode1" presStyleIdx="10" presStyleCnt="34" custScaleX="120729" custLinFactNeighborX="22188" custLinFactNeighborY="-2219">
        <dgm:presLayoutVars>
          <dgm:chMax val="5"/>
          <dgm:chPref val="3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F356FA6-358E-48F1-9391-F6A09E31DA29}" type="pres">
      <dgm:prSet presAssocID="{1940495C-5DE7-4ACB-85D4-35E95D57B4F8}" presName="Child1Accent1" presStyleLbl="alignNode1" presStyleIdx="11" presStyleCnt="34"/>
      <dgm:spPr/>
    </dgm:pt>
    <dgm:pt modelId="{31B30A4A-2502-4C8F-9901-7FA68D22D1F8}" type="pres">
      <dgm:prSet presAssocID="{1940495C-5DE7-4ACB-85D4-35E95D57B4F8}" presName="Child1Accent2" presStyleLbl="alignNode1" presStyleIdx="12" presStyleCnt="34"/>
      <dgm:spPr/>
    </dgm:pt>
    <dgm:pt modelId="{C7E49A49-C4E5-4FD5-940D-612D1D9B315F}" type="pres">
      <dgm:prSet presAssocID="{1940495C-5DE7-4ACB-85D4-35E95D57B4F8}" presName="Child1Accent3" presStyleLbl="alignNode1" presStyleIdx="13" presStyleCnt="34"/>
      <dgm:spPr/>
    </dgm:pt>
    <dgm:pt modelId="{92AD10D5-8BBB-4942-8DE9-BC81B26BA8C1}" type="pres">
      <dgm:prSet presAssocID="{1940495C-5DE7-4ACB-85D4-35E95D57B4F8}" presName="Child1Accent4" presStyleLbl="alignNode1" presStyleIdx="14" presStyleCnt="34"/>
      <dgm:spPr/>
    </dgm:pt>
    <dgm:pt modelId="{274F6469-B0FB-49F3-A12E-865B466E57EC}" type="pres">
      <dgm:prSet presAssocID="{1940495C-5DE7-4ACB-85D4-35E95D57B4F8}" presName="Child1Accent5" presStyleLbl="alignNode1" presStyleIdx="15" presStyleCnt="34"/>
      <dgm:spPr/>
    </dgm:pt>
    <dgm:pt modelId="{47D2CC6C-4584-4FE8-A114-CA196FC81DBB}" type="pres">
      <dgm:prSet presAssocID="{1940495C-5DE7-4ACB-85D4-35E95D57B4F8}" presName="Child1Accent6" presStyleLbl="alignNode1" presStyleIdx="16" presStyleCnt="34"/>
      <dgm:spPr/>
    </dgm:pt>
    <dgm:pt modelId="{2F9076BE-5083-4D08-849C-11AC8BAE1B88}" type="pres">
      <dgm:prSet presAssocID="{1940495C-5DE7-4ACB-85D4-35E95D57B4F8}" presName="Child1Accent7" presStyleLbl="alignNode1" presStyleIdx="17" presStyleCnt="34"/>
      <dgm:spPr/>
    </dgm:pt>
    <dgm:pt modelId="{0A453871-71F9-4028-9CB7-229FC234C7E7}" type="pres">
      <dgm:prSet presAssocID="{1940495C-5DE7-4ACB-85D4-35E95D57B4F8}" presName="Child1Accent8" presStyleLbl="alignNode1" presStyleIdx="18" presStyleCnt="34"/>
      <dgm:spPr/>
    </dgm:pt>
    <dgm:pt modelId="{E1A4B6A6-3719-4978-A47F-88BB4299353C}" type="pres">
      <dgm:prSet presAssocID="{1940495C-5DE7-4ACB-85D4-35E95D57B4F8}" presName="Child1Accent9" presStyleLbl="alignNode1" presStyleIdx="19" presStyleCnt="34"/>
      <dgm:spPr/>
    </dgm:pt>
    <dgm:pt modelId="{CF00D1EC-3CE3-4497-A129-BAF60DBCF0D2}" type="pres">
      <dgm:prSet presAssocID="{1940495C-5DE7-4ACB-85D4-35E95D57B4F8}" presName="Child1" presStyleLbl="revTx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0C9FD6C-6C8A-414A-959C-83BD280DD015}" type="pres">
      <dgm:prSet presAssocID="{AD5612EC-AD2F-46B9-93A0-58955D3261C9}" presName="Child2Accent1" presStyleLbl="alignNode1" presStyleIdx="20" presStyleCnt="34"/>
      <dgm:spPr/>
    </dgm:pt>
    <dgm:pt modelId="{B8687ACD-265E-4DE8-9C5E-756B4BDB6AED}" type="pres">
      <dgm:prSet presAssocID="{AD5612EC-AD2F-46B9-93A0-58955D3261C9}" presName="Child2Accent2" presStyleLbl="alignNode1" presStyleIdx="21" presStyleCnt="34"/>
      <dgm:spPr/>
    </dgm:pt>
    <dgm:pt modelId="{8E92995C-B1C1-4387-8285-425DE417D20D}" type="pres">
      <dgm:prSet presAssocID="{AD5612EC-AD2F-46B9-93A0-58955D3261C9}" presName="Child2Accent3" presStyleLbl="alignNode1" presStyleIdx="22" presStyleCnt="34"/>
      <dgm:spPr/>
    </dgm:pt>
    <dgm:pt modelId="{C638189C-1CA3-486A-964D-F5E7E2154CFE}" type="pres">
      <dgm:prSet presAssocID="{AD5612EC-AD2F-46B9-93A0-58955D3261C9}" presName="Child2Accent4" presStyleLbl="alignNode1" presStyleIdx="23" presStyleCnt="34"/>
      <dgm:spPr/>
    </dgm:pt>
    <dgm:pt modelId="{3BD11DFA-E11C-4B50-87A3-4A1D67C9EE35}" type="pres">
      <dgm:prSet presAssocID="{AD5612EC-AD2F-46B9-93A0-58955D3261C9}" presName="Child2Accent5" presStyleLbl="alignNode1" presStyleIdx="24" presStyleCnt="34"/>
      <dgm:spPr/>
    </dgm:pt>
    <dgm:pt modelId="{5AD0D6E1-B960-42F0-ADB6-866892026DFA}" type="pres">
      <dgm:prSet presAssocID="{AD5612EC-AD2F-46B9-93A0-58955D3261C9}" presName="Child2Accent6" presStyleLbl="alignNode1" presStyleIdx="25" presStyleCnt="34"/>
      <dgm:spPr/>
    </dgm:pt>
    <dgm:pt modelId="{EE3E92F6-9066-4044-8F30-1039CBFA4BF2}" type="pres">
      <dgm:prSet presAssocID="{AD5612EC-AD2F-46B9-93A0-58955D3261C9}" presName="Child2Accent7" presStyleLbl="alignNode1" presStyleIdx="26" presStyleCnt="34"/>
      <dgm:spPr/>
    </dgm:pt>
    <dgm:pt modelId="{A49B9E5D-84F9-46C1-9B13-32FFCFBF4744}" type="pres">
      <dgm:prSet presAssocID="{AD5612EC-AD2F-46B9-93A0-58955D3261C9}" presName="Child2" presStyleLbl="revTx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8DC7445-78A2-48A9-892E-EE3E95BD04A4}" type="pres">
      <dgm:prSet presAssocID="{D928686E-1BE1-47D7-9EFD-B84E5B774ADD}" presName="Child3Accent1" presStyleLbl="alignNode1" presStyleIdx="27" presStyleCnt="34"/>
      <dgm:spPr/>
    </dgm:pt>
    <dgm:pt modelId="{AD0CDAFA-B139-4FC2-A239-995A40187F07}" type="pres">
      <dgm:prSet presAssocID="{D928686E-1BE1-47D7-9EFD-B84E5B774ADD}" presName="Child3Accent2" presStyleLbl="alignNode1" presStyleIdx="28" presStyleCnt="34"/>
      <dgm:spPr/>
    </dgm:pt>
    <dgm:pt modelId="{412AA30C-0429-4507-8EF1-34693E872884}" type="pres">
      <dgm:prSet presAssocID="{D928686E-1BE1-47D7-9EFD-B84E5B774ADD}" presName="Child3Accent3" presStyleLbl="alignNode1" presStyleIdx="29" presStyleCnt="34"/>
      <dgm:spPr/>
    </dgm:pt>
    <dgm:pt modelId="{9C7DB60E-DD97-46CF-87B4-74E2A5A5212C}" type="pres">
      <dgm:prSet presAssocID="{D928686E-1BE1-47D7-9EFD-B84E5B774ADD}" presName="Child3Accent4" presStyleLbl="alignNode1" presStyleIdx="30" presStyleCnt="34"/>
      <dgm:spPr/>
    </dgm:pt>
    <dgm:pt modelId="{26D38069-3E35-4E92-82CE-5D4D4D00EFB9}" type="pres">
      <dgm:prSet presAssocID="{D928686E-1BE1-47D7-9EFD-B84E5B774ADD}" presName="Child3Accent5" presStyleLbl="alignNode1" presStyleIdx="31" presStyleCnt="34"/>
      <dgm:spPr/>
    </dgm:pt>
    <dgm:pt modelId="{BD427C33-355C-4194-BA13-D620A5905059}" type="pres">
      <dgm:prSet presAssocID="{D928686E-1BE1-47D7-9EFD-B84E5B774ADD}" presName="Child3Accent6" presStyleLbl="alignNode1" presStyleIdx="32" presStyleCnt="34"/>
      <dgm:spPr/>
    </dgm:pt>
    <dgm:pt modelId="{E87127FE-40E0-4BEF-9BF7-43DA74D14852}" type="pres">
      <dgm:prSet presAssocID="{D928686E-1BE1-47D7-9EFD-B84E5B774ADD}" presName="Child3Accent7" presStyleLbl="alignNode1" presStyleIdx="33" presStyleCnt="34"/>
      <dgm:spPr/>
    </dgm:pt>
    <dgm:pt modelId="{76FAB8E8-96F7-4D60-8128-E1D47518E6F1}" type="pres">
      <dgm:prSet presAssocID="{D928686E-1BE1-47D7-9EFD-B84E5B774ADD}" presName="Child3" presStyleLbl="revTx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8396EAA-C5AF-429F-995D-936F643F6810}" srcId="{DC7AFD85-36A5-4DC5-9112-5AC9B3BCA04B}" destId="{AD5612EC-AD2F-46B9-93A0-58955D3261C9}" srcOrd="1" destOrd="0" parTransId="{016FC0E0-DF82-4DC8-8AE8-3FAEF5D77718}" sibTransId="{9177C458-D104-4ADA-ADB3-913FC7197E72}"/>
    <dgm:cxn modelId="{92C10C24-BD64-439D-9349-851A0ECA9DD3}" srcId="{DC7AFD85-36A5-4DC5-9112-5AC9B3BCA04B}" destId="{1940495C-5DE7-4ACB-85D4-35E95D57B4F8}" srcOrd="0" destOrd="0" parTransId="{97BF2625-EFD5-40B3-9D28-48968934C724}" sibTransId="{51B9A715-495C-473B-AF84-A959C980B238}"/>
    <dgm:cxn modelId="{1CAAE078-7BDE-4E27-A5D4-642186B7C0CC}" type="presOf" srcId="{6CD04A9F-1A34-4E45-AD12-670053145A31}" destId="{36E23728-4B11-488B-A1F8-098D2DC6F348}" srcOrd="0" destOrd="0" presId="urn:microsoft.com/office/officeart/2011/layout/ConvergingText"/>
    <dgm:cxn modelId="{7BBE5491-D94D-4145-B2DD-F262DE049357}" srcId="{DC7AFD85-36A5-4DC5-9112-5AC9B3BCA04B}" destId="{D928686E-1BE1-47D7-9EFD-B84E5B774ADD}" srcOrd="2" destOrd="0" parTransId="{F0E1359B-9BBB-44ED-B087-EA734E15052A}" sibTransId="{DE887558-1EEC-4C81-B07D-2FD09927D0FE}"/>
    <dgm:cxn modelId="{1BCBE73F-8793-4066-B72B-1541ED307D2A}" type="presOf" srcId="{D928686E-1BE1-47D7-9EFD-B84E5B774ADD}" destId="{76FAB8E8-96F7-4D60-8128-E1D47518E6F1}" srcOrd="0" destOrd="0" presId="urn:microsoft.com/office/officeart/2011/layout/ConvergingText"/>
    <dgm:cxn modelId="{EC73F072-A242-4C83-B7B3-4F4F72DFE332}" type="presOf" srcId="{AD5612EC-AD2F-46B9-93A0-58955D3261C9}" destId="{A49B9E5D-84F9-46C1-9B13-32FFCFBF4744}" srcOrd="0" destOrd="0" presId="urn:microsoft.com/office/officeart/2011/layout/ConvergingText"/>
    <dgm:cxn modelId="{35294428-8284-4908-95E7-A06626B0DF01}" srcId="{6CD04A9F-1A34-4E45-AD12-670053145A31}" destId="{DC7AFD85-36A5-4DC5-9112-5AC9B3BCA04B}" srcOrd="0" destOrd="0" parTransId="{1857358F-025E-40D0-A9C1-17CBCA1751FA}" sibTransId="{228E5518-0D37-4131-85C3-3E97BE5B6860}"/>
    <dgm:cxn modelId="{7F5FEE44-BC81-4992-AEDE-4DDABD4B586B}" type="presOf" srcId="{1940495C-5DE7-4ACB-85D4-35E95D57B4F8}" destId="{CF00D1EC-3CE3-4497-A129-BAF60DBCF0D2}" srcOrd="0" destOrd="0" presId="urn:microsoft.com/office/officeart/2011/layout/ConvergingText"/>
    <dgm:cxn modelId="{0EB6A4B0-F9C5-4FE2-BE38-37A523E958E1}" type="presOf" srcId="{DC7AFD85-36A5-4DC5-9112-5AC9B3BCA04B}" destId="{6B2733A5-58F4-4EDB-9B92-6353F8395C90}" srcOrd="0" destOrd="0" presId="urn:microsoft.com/office/officeart/2011/layout/ConvergingText"/>
    <dgm:cxn modelId="{F77FB527-1110-4821-9655-90CF6B2D555F}" type="presParOf" srcId="{36E23728-4B11-488B-A1F8-098D2DC6F348}" destId="{7ADA9B5D-513A-4233-96FD-BA0CD73B435F}" srcOrd="0" destOrd="0" presId="urn:microsoft.com/office/officeart/2011/layout/ConvergingText"/>
    <dgm:cxn modelId="{C60BCF1F-0FEE-4D7E-A541-9FDFF375DB07}" type="presParOf" srcId="{7ADA9B5D-513A-4233-96FD-BA0CD73B435F}" destId="{3450F49D-141C-4415-9EAA-1BFF16A6CAE8}" srcOrd="0" destOrd="0" presId="urn:microsoft.com/office/officeart/2011/layout/ConvergingText"/>
    <dgm:cxn modelId="{910891C3-2C18-48FF-80CF-A5DEF9A991F3}" type="presParOf" srcId="{7ADA9B5D-513A-4233-96FD-BA0CD73B435F}" destId="{37C2491D-55C2-4230-836F-3DD6134C657D}" srcOrd="1" destOrd="0" presId="urn:microsoft.com/office/officeart/2011/layout/ConvergingText"/>
    <dgm:cxn modelId="{F6ED4636-5EB7-494D-B68F-56ACD0DE0105}" type="presParOf" srcId="{7ADA9B5D-513A-4233-96FD-BA0CD73B435F}" destId="{86086550-FECA-443C-8B8B-E37C3F48FDF9}" srcOrd="2" destOrd="0" presId="urn:microsoft.com/office/officeart/2011/layout/ConvergingText"/>
    <dgm:cxn modelId="{718C2215-091C-49FF-9757-5604CEA72D2C}" type="presParOf" srcId="{7ADA9B5D-513A-4233-96FD-BA0CD73B435F}" destId="{4F047A9B-785A-4FBF-8EA2-4755469E11DE}" srcOrd="3" destOrd="0" presId="urn:microsoft.com/office/officeart/2011/layout/ConvergingText"/>
    <dgm:cxn modelId="{E6F71DD7-A37E-4A5E-AC96-DF5CB8EA1736}" type="presParOf" srcId="{7ADA9B5D-513A-4233-96FD-BA0CD73B435F}" destId="{859736C9-427F-45F2-85FB-F74EAC32A686}" srcOrd="4" destOrd="0" presId="urn:microsoft.com/office/officeart/2011/layout/ConvergingText"/>
    <dgm:cxn modelId="{4A1A4B14-1A2B-4F01-B3BC-B9C8BAEFF29F}" type="presParOf" srcId="{7ADA9B5D-513A-4233-96FD-BA0CD73B435F}" destId="{AB36500E-A138-4F23-8CE5-8C469B210C94}" srcOrd="5" destOrd="0" presId="urn:microsoft.com/office/officeart/2011/layout/ConvergingText"/>
    <dgm:cxn modelId="{0A087FBF-1786-432F-9A57-9A1D5517B842}" type="presParOf" srcId="{7ADA9B5D-513A-4233-96FD-BA0CD73B435F}" destId="{D53EAB97-6351-4CAF-9E41-457BCDA54086}" srcOrd="6" destOrd="0" presId="urn:microsoft.com/office/officeart/2011/layout/ConvergingText"/>
    <dgm:cxn modelId="{8C1363B8-CD55-4610-B2DD-621B8967F91B}" type="presParOf" srcId="{7ADA9B5D-513A-4233-96FD-BA0CD73B435F}" destId="{797DF3F6-2A46-4F86-B6FE-1DB8DEBBFECE}" srcOrd="7" destOrd="0" presId="urn:microsoft.com/office/officeart/2011/layout/ConvergingText"/>
    <dgm:cxn modelId="{476A7EE6-222A-4A77-88A6-B2D732130C9D}" type="presParOf" srcId="{7ADA9B5D-513A-4233-96FD-BA0CD73B435F}" destId="{3DAF9EFC-689C-41A8-86B3-F799D8CC96D6}" srcOrd="8" destOrd="0" presId="urn:microsoft.com/office/officeart/2011/layout/ConvergingText"/>
    <dgm:cxn modelId="{B86050AE-3962-4D2B-AE83-8678A91DB766}" type="presParOf" srcId="{7ADA9B5D-513A-4233-96FD-BA0CD73B435F}" destId="{A419D765-3F4D-4462-9EDB-47554D70D609}" srcOrd="9" destOrd="0" presId="urn:microsoft.com/office/officeart/2011/layout/ConvergingText"/>
    <dgm:cxn modelId="{9C670DA9-C8B3-4564-B1B4-9C2BD14A4E0A}" type="presParOf" srcId="{7ADA9B5D-513A-4233-96FD-BA0CD73B435F}" destId="{6B2733A5-58F4-4EDB-9B92-6353F8395C90}" srcOrd="10" destOrd="0" presId="urn:microsoft.com/office/officeart/2011/layout/ConvergingText"/>
    <dgm:cxn modelId="{70331E00-8E82-4C79-AFB5-A44D95DDE51F}" type="presParOf" srcId="{7ADA9B5D-513A-4233-96FD-BA0CD73B435F}" destId="{6F356FA6-358E-48F1-9391-F6A09E31DA29}" srcOrd="11" destOrd="0" presId="urn:microsoft.com/office/officeart/2011/layout/ConvergingText"/>
    <dgm:cxn modelId="{44939098-4810-4931-8775-6E373B21102B}" type="presParOf" srcId="{7ADA9B5D-513A-4233-96FD-BA0CD73B435F}" destId="{31B30A4A-2502-4C8F-9901-7FA68D22D1F8}" srcOrd="12" destOrd="0" presId="urn:microsoft.com/office/officeart/2011/layout/ConvergingText"/>
    <dgm:cxn modelId="{9ADD3A5D-A25C-468F-ABB1-315EE5151E20}" type="presParOf" srcId="{7ADA9B5D-513A-4233-96FD-BA0CD73B435F}" destId="{C7E49A49-C4E5-4FD5-940D-612D1D9B315F}" srcOrd="13" destOrd="0" presId="urn:microsoft.com/office/officeart/2011/layout/ConvergingText"/>
    <dgm:cxn modelId="{A665B3C2-B27A-43F0-9FCC-9F4AF706480C}" type="presParOf" srcId="{7ADA9B5D-513A-4233-96FD-BA0CD73B435F}" destId="{92AD10D5-8BBB-4942-8DE9-BC81B26BA8C1}" srcOrd="14" destOrd="0" presId="urn:microsoft.com/office/officeart/2011/layout/ConvergingText"/>
    <dgm:cxn modelId="{E4B8E46B-CFF5-4312-BC0B-059218429188}" type="presParOf" srcId="{7ADA9B5D-513A-4233-96FD-BA0CD73B435F}" destId="{274F6469-B0FB-49F3-A12E-865B466E57EC}" srcOrd="15" destOrd="0" presId="urn:microsoft.com/office/officeart/2011/layout/ConvergingText"/>
    <dgm:cxn modelId="{76BE5D51-B9C4-4D99-B170-778DCCAB977A}" type="presParOf" srcId="{7ADA9B5D-513A-4233-96FD-BA0CD73B435F}" destId="{47D2CC6C-4584-4FE8-A114-CA196FC81DBB}" srcOrd="16" destOrd="0" presId="urn:microsoft.com/office/officeart/2011/layout/ConvergingText"/>
    <dgm:cxn modelId="{C3DFCDC8-841D-42E6-A5CF-2547FC2FEB84}" type="presParOf" srcId="{7ADA9B5D-513A-4233-96FD-BA0CD73B435F}" destId="{2F9076BE-5083-4D08-849C-11AC8BAE1B88}" srcOrd="17" destOrd="0" presId="urn:microsoft.com/office/officeart/2011/layout/ConvergingText"/>
    <dgm:cxn modelId="{0792CE8E-34CD-4FFA-8D5C-A07A49C6FC57}" type="presParOf" srcId="{7ADA9B5D-513A-4233-96FD-BA0CD73B435F}" destId="{0A453871-71F9-4028-9CB7-229FC234C7E7}" srcOrd="18" destOrd="0" presId="urn:microsoft.com/office/officeart/2011/layout/ConvergingText"/>
    <dgm:cxn modelId="{60F0CA5F-1627-4520-9E31-2D8E3E40694C}" type="presParOf" srcId="{7ADA9B5D-513A-4233-96FD-BA0CD73B435F}" destId="{E1A4B6A6-3719-4978-A47F-88BB4299353C}" srcOrd="19" destOrd="0" presId="urn:microsoft.com/office/officeart/2011/layout/ConvergingText"/>
    <dgm:cxn modelId="{B31473C8-CC6B-4F2E-B5B4-14B6954AAC61}" type="presParOf" srcId="{7ADA9B5D-513A-4233-96FD-BA0CD73B435F}" destId="{CF00D1EC-3CE3-4497-A129-BAF60DBCF0D2}" srcOrd="20" destOrd="0" presId="urn:microsoft.com/office/officeart/2011/layout/ConvergingText"/>
    <dgm:cxn modelId="{C6AB301D-EFB9-4E95-B299-1D2161F220F6}" type="presParOf" srcId="{7ADA9B5D-513A-4233-96FD-BA0CD73B435F}" destId="{B0C9FD6C-6C8A-414A-959C-83BD280DD015}" srcOrd="21" destOrd="0" presId="urn:microsoft.com/office/officeart/2011/layout/ConvergingText"/>
    <dgm:cxn modelId="{20733A1E-64D9-432F-83B3-947FDD013B0C}" type="presParOf" srcId="{7ADA9B5D-513A-4233-96FD-BA0CD73B435F}" destId="{B8687ACD-265E-4DE8-9C5E-756B4BDB6AED}" srcOrd="22" destOrd="0" presId="urn:microsoft.com/office/officeart/2011/layout/ConvergingText"/>
    <dgm:cxn modelId="{4332932A-E4DB-4C93-BDFA-0BC403FCD104}" type="presParOf" srcId="{7ADA9B5D-513A-4233-96FD-BA0CD73B435F}" destId="{8E92995C-B1C1-4387-8285-425DE417D20D}" srcOrd="23" destOrd="0" presId="urn:microsoft.com/office/officeart/2011/layout/ConvergingText"/>
    <dgm:cxn modelId="{82D34EC4-691A-4416-B275-BD229D2897A9}" type="presParOf" srcId="{7ADA9B5D-513A-4233-96FD-BA0CD73B435F}" destId="{C638189C-1CA3-486A-964D-F5E7E2154CFE}" srcOrd="24" destOrd="0" presId="urn:microsoft.com/office/officeart/2011/layout/ConvergingText"/>
    <dgm:cxn modelId="{D2FC4BD9-04F1-46A8-BFBE-F597E7EB757B}" type="presParOf" srcId="{7ADA9B5D-513A-4233-96FD-BA0CD73B435F}" destId="{3BD11DFA-E11C-4B50-87A3-4A1D67C9EE35}" srcOrd="25" destOrd="0" presId="urn:microsoft.com/office/officeart/2011/layout/ConvergingText"/>
    <dgm:cxn modelId="{06D680B8-0EC0-4A2D-B1D5-2A98D35D1DB3}" type="presParOf" srcId="{7ADA9B5D-513A-4233-96FD-BA0CD73B435F}" destId="{5AD0D6E1-B960-42F0-ADB6-866892026DFA}" srcOrd="26" destOrd="0" presId="urn:microsoft.com/office/officeart/2011/layout/ConvergingText"/>
    <dgm:cxn modelId="{6BEEC11A-D4A4-447E-A16E-0AC858682EDF}" type="presParOf" srcId="{7ADA9B5D-513A-4233-96FD-BA0CD73B435F}" destId="{EE3E92F6-9066-4044-8F30-1039CBFA4BF2}" srcOrd="27" destOrd="0" presId="urn:microsoft.com/office/officeart/2011/layout/ConvergingText"/>
    <dgm:cxn modelId="{26603DD5-60F4-4DDB-8437-0D9C013FDAC3}" type="presParOf" srcId="{7ADA9B5D-513A-4233-96FD-BA0CD73B435F}" destId="{A49B9E5D-84F9-46C1-9B13-32FFCFBF4744}" srcOrd="28" destOrd="0" presId="urn:microsoft.com/office/officeart/2011/layout/ConvergingText"/>
    <dgm:cxn modelId="{52CA8D04-6FE6-492E-BFFF-725F1D1525EF}" type="presParOf" srcId="{7ADA9B5D-513A-4233-96FD-BA0CD73B435F}" destId="{98DC7445-78A2-48A9-892E-EE3E95BD04A4}" srcOrd="29" destOrd="0" presId="urn:microsoft.com/office/officeart/2011/layout/ConvergingText"/>
    <dgm:cxn modelId="{09A3E436-48F5-4F01-8E78-E5B56C276CEF}" type="presParOf" srcId="{7ADA9B5D-513A-4233-96FD-BA0CD73B435F}" destId="{AD0CDAFA-B139-4FC2-A239-995A40187F07}" srcOrd="30" destOrd="0" presId="urn:microsoft.com/office/officeart/2011/layout/ConvergingText"/>
    <dgm:cxn modelId="{E40F8D8B-E1D6-489F-80EC-B051FF9B57A9}" type="presParOf" srcId="{7ADA9B5D-513A-4233-96FD-BA0CD73B435F}" destId="{412AA30C-0429-4507-8EF1-34693E872884}" srcOrd="31" destOrd="0" presId="urn:microsoft.com/office/officeart/2011/layout/ConvergingText"/>
    <dgm:cxn modelId="{51B6A997-0DCF-4EEB-9C9E-CC6C4B5CB2DC}" type="presParOf" srcId="{7ADA9B5D-513A-4233-96FD-BA0CD73B435F}" destId="{9C7DB60E-DD97-46CF-87B4-74E2A5A5212C}" srcOrd="32" destOrd="0" presId="urn:microsoft.com/office/officeart/2011/layout/ConvergingText"/>
    <dgm:cxn modelId="{C345126B-224F-4256-B42A-EC07080BFA0A}" type="presParOf" srcId="{7ADA9B5D-513A-4233-96FD-BA0CD73B435F}" destId="{26D38069-3E35-4E92-82CE-5D4D4D00EFB9}" srcOrd="33" destOrd="0" presId="urn:microsoft.com/office/officeart/2011/layout/ConvergingText"/>
    <dgm:cxn modelId="{2A49B287-9629-4247-B946-CD74145C7F6E}" type="presParOf" srcId="{7ADA9B5D-513A-4233-96FD-BA0CD73B435F}" destId="{BD427C33-355C-4194-BA13-D620A5905059}" srcOrd="34" destOrd="0" presId="urn:microsoft.com/office/officeart/2011/layout/ConvergingText"/>
    <dgm:cxn modelId="{C2BABCCF-972F-4370-94D4-FFFAAAE0CE7F}" type="presParOf" srcId="{7ADA9B5D-513A-4233-96FD-BA0CD73B435F}" destId="{E87127FE-40E0-4BEF-9BF7-43DA74D14852}" srcOrd="35" destOrd="0" presId="urn:microsoft.com/office/officeart/2011/layout/ConvergingText"/>
    <dgm:cxn modelId="{B79094AA-6E27-4D35-A52C-40F797BB13A3}" type="presParOf" srcId="{7ADA9B5D-513A-4233-96FD-BA0CD73B435F}" destId="{76FAB8E8-96F7-4D60-8128-E1D47518E6F1}" srcOrd="36" destOrd="0" presId="urn:microsoft.com/office/officeart/2011/layout/Converging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7C3F4D-B78A-49F2-9325-5228B8F221B8}">
      <dsp:nvSpPr>
        <dsp:cNvPr id="0" name=""/>
        <dsp:cNvSpPr/>
      </dsp:nvSpPr>
      <dsp:spPr>
        <a:xfrm>
          <a:off x="5179" y="117054"/>
          <a:ext cx="2437268" cy="1802508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6000" kern="1200" dirty="0"/>
        </a:p>
      </dsp:txBody>
      <dsp:txXfrm>
        <a:off x="57973" y="169848"/>
        <a:ext cx="2331680" cy="1696920"/>
      </dsp:txXfrm>
    </dsp:sp>
    <dsp:sp modelId="{E256BC42-F7B6-4771-8FDA-D48B5A4201AD}">
      <dsp:nvSpPr>
        <dsp:cNvPr id="0" name=""/>
        <dsp:cNvSpPr/>
      </dsp:nvSpPr>
      <dsp:spPr>
        <a:xfrm>
          <a:off x="2516086" y="763805"/>
          <a:ext cx="412176" cy="4821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2200" kern="1200"/>
        </a:p>
      </dsp:txBody>
      <dsp:txXfrm>
        <a:off x="2516086" y="860239"/>
        <a:ext cx="288523" cy="289301"/>
      </dsp:txXfrm>
    </dsp:sp>
    <dsp:sp modelId="{E9DB56E8-E850-48F1-BAC6-D26CD63BCC9D}">
      <dsp:nvSpPr>
        <dsp:cNvPr id="0" name=""/>
        <dsp:cNvSpPr/>
      </dsp:nvSpPr>
      <dsp:spPr>
        <a:xfrm>
          <a:off x="3220139" y="384106"/>
          <a:ext cx="2642579" cy="1268404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 </a:t>
          </a:r>
          <a:r>
            <a:rPr lang="en-US" sz="20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 </a:t>
          </a:r>
          <a:r>
            <a:rPr lang="el-GR" sz="2000" kern="1200" dirty="0" err="1" smtClean="0">
              <a:solidFill>
                <a:schemeClr val="tx1"/>
              </a:solidFill>
              <a:latin typeface="Bookman Old Style" panose="02050604050505020204" pitchFamily="18" charset="0"/>
            </a:rPr>
            <a:t>επαναρρόφησης</a:t>
          </a:r>
          <a:r>
            <a:rPr lang="en-US" sz="20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 </a:t>
          </a:r>
          <a:endParaRPr lang="el-GR" sz="2000" kern="1200" dirty="0" smtClean="0">
            <a:solidFill>
              <a:schemeClr val="tx1"/>
            </a:solidFill>
            <a:latin typeface="Bookman Old Style" panose="020506040505050202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Na</a:t>
          </a:r>
          <a:r>
            <a:rPr lang="en-US" sz="2000" kern="1200" baseline="30000" dirty="0" smtClean="0">
              <a:solidFill>
                <a:schemeClr val="tx1"/>
              </a:solidFill>
              <a:latin typeface="Bookman Old Style" panose="02050604050505020204" pitchFamily="18" charset="0"/>
            </a:rPr>
            <a:t>+</a:t>
          </a:r>
          <a:r>
            <a:rPr lang="el-GR" sz="2000" kern="1200" baseline="0" dirty="0" smtClean="0">
              <a:solidFill>
                <a:schemeClr val="tx1"/>
              </a:solidFill>
              <a:latin typeface="Bookman Old Style" panose="02050604050505020204" pitchFamily="18" charset="0"/>
            </a:rPr>
            <a:t> και </a:t>
          </a:r>
          <a:r>
            <a:rPr lang="en-US" sz="2000" kern="1200" baseline="0" dirty="0" smtClean="0">
              <a:solidFill>
                <a:schemeClr val="tx1"/>
              </a:solidFill>
              <a:latin typeface="Bookman Old Style" panose="02050604050505020204" pitchFamily="18" charset="0"/>
            </a:rPr>
            <a:t>H</a:t>
          </a:r>
          <a:r>
            <a:rPr lang="en-US" sz="2000" kern="1200" baseline="-25000" dirty="0" smtClean="0">
              <a:solidFill>
                <a:schemeClr val="tx1"/>
              </a:solidFill>
              <a:latin typeface="Bookman Old Style" panose="02050604050505020204" pitchFamily="18" charset="0"/>
            </a:rPr>
            <a:t>2</a:t>
          </a:r>
          <a:r>
            <a:rPr lang="en-US" sz="2000" kern="1200" baseline="0" dirty="0" smtClean="0">
              <a:solidFill>
                <a:schemeClr val="tx1"/>
              </a:solidFill>
              <a:latin typeface="Bookman Old Style" panose="02050604050505020204" pitchFamily="18" charset="0"/>
            </a:rPr>
            <a:t>O </a:t>
          </a:r>
          <a:r>
            <a:rPr lang="el-GR" sz="2000" kern="1200" baseline="0" dirty="0" smtClean="0">
              <a:solidFill>
                <a:schemeClr val="tx1"/>
              </a:solidFill>
              <a:latin typeface="Bookman Old Style" panose="02050604050505020204" pitchFamily="18" charset="0"/>
            </a:rPr>
            <a:t>στο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baseline="0" dirty="0" smtClean="0">
              <a:solidFill>
                <a:schemeClr val="tx1"/>
              </a:solidFill>
              <a:latin typeface="Bookman Old Style" panose="02050604050505020204" pitchFamily="18" charset="0"/>
            </a:rPr>
            <a:t>ΕΕΣ</a:t>
          </a:r>
          <a:r>
            <a:rPr lang="el-GR" sz="20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 </a:t>
          </a:r>
          <a:endParaRPr lang="el-GR" sz="2000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3257289" y="421256"/>
        <a:ext cx="2568279" cy="1194104"/>
      </dsp:txXfrm>
    </dsp:sp>
    <dsp:sp modelId="{93033146-1EB3-4CEF-85EB-4031DB8922C8}">
      <dsp:nvSpPr>
        <dsp:cNvPr id="0" name=""/>
        <dsp:cNvSpPr/>
      </dsp:nvSpPr>
      <dsp:spPr>
        <a:xfrm>
          <a:off x="6057141" y="777224"/>
          <a:ext cx="412176" cy="4821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2200" kern="1200"/>
        </a:p>
      </dsp:txBody>
      <dsp:txXfrm>
        <a:off x="6057141" y="873658"/>
        <a:ext cx="288523" cy="289301"/>
      </dsp:txXfrm>
    </dsp:sp>
    <dsp:sp modelId="{9153653C-2C85-488C-BD07-EFB4931E8BBE}">
      <dsp:nvSpPr>
        <dsp:cNvPr id="0" name=""/>
        <dsp:cNvSpPr/>
      </dsp:nvSpPr>
      <dsp:spPr>
        <a:xfrm>
          <a:off x="6640411" y="301736"/>
          <a:ext cx="1944230" cy="1433144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   Απέκκρισης </a:t>
          </a:r>
          <a:r>
            <a:rPr lang="en-US" sz="20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K</a:t>
          </a:r>
          <a:r>
            <a:rPr lang="en-US" sz="2000" kern="1200" baseline="30000" dirty="0" smtClean="0">
              <a:solidFill>
                <a:schemeClr val="tx1"/>
              </a:solidFill>
              <a:latin typeface="Bookman Old Style" panose="02050604050505020204" pitchFamily="18" charset="0"/>
            </a:rPr>
            <a:t>+</a:t>
          </a:r>
          <a:r>
            <a:rPr lang="en-US" sz="2000" kern="1200" baseline="0" dirty="0" smtClean="0">
              <a:solidFill>
                <a:schemeClr val="tx1"/>
              </a:solidFill>
              <a:latin typeface="Bookman Old Style" panose="02050604050505020204" pitchFamily="18" charset="0"/>
            </a:rPr>
            <a:t> </a:t>
          </a:r>
          <a:r>
            <a:rPr lang="el-GR" sz="2000" kern="1200" baseline="0" dirty="0" smtClean="0">
              <a:solidFill>
                <a:schemeClr val="tx1"/>
              </a:solidFill>
              <a:latin typeface="Bookman Old Style" panose="02050604050505020204" pitchFamily="18" charset="0"/>
            </a:rPr>
            <a:t>στο αθροιστικό σωληνάριο</a:t>
          </a:r>
          <a:endParaRPr lang="el-GR" sz="2000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6682386" y="343711"/>
        <a:ext cx="1860280" cy="13491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50F49D-141C-4415-9EAA-1BFF16A6CAE8}">
      <dsp:nvSpPr>
        <dsp:cNvPr id="0" name=""/>
        <dsp:cNvSpPr/>
      </dsp:nvSpPr>
      <dsp:spPr>
        <a:xfrm>
          <a:off x="5991814" y="2440279"/>
          <a:ext cx="176957" cy="1769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C2491D-55C2-4230-836F-3DD6134C657D}">
      <dsp:nvSpPr>
        <dsp:cNvPr id="0" name=""/>
        <dsp:cNvSpPr/>
      </dsp:nvSpPr>
      <dsp:spPr>
        <a:xfrm>
          <a:off x="5667495" y="2440279"/>
          <a:ext cx="176957" cy="1769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086550-FECA-443C-8B8B-E37C3F48FDF9}">
      <dsp:nvSpPr>
        <dsp:cNvPr id="0" name=""/>
        <dsp:cNvSpPr/>
      </dsp:nvSpPr>
      <dsp:spPr>
        <a:xfrm>
          <a:off x="5343176" y="2440279"/>
          <a:ext cx="176957" cy="1769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047A9B-785A-4FBF-8EA2-4755469E11DE}">
      <dsp:nvSpPr>
        <dsp:cNvPr id="0" name=""/>
        <dsp:cNvSpPr/>
      </dsp:nvSpPr>
      <dsp:spPr>
        <a:xfrm>
          <a:off x="5019474" y="2440279"/>
          <a:ext cx="176957" cy="1769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9736C9-427F-45F2-85FB-F74EAC32A686}">
      <dsp:nvSpPr>
        <dsp:cNvPr id="0" name=""/>
        <dsp:cNvSpPr/>
      </dsp:nvSpPr>
      <dsp:spPr>
        <a:xfrm>
          <a:off x="4695155" y="2440279"/>
          <a:ext cx="176957" cy="1769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36500E-A138-4F23-8CE5-8C469B210C94}">
      <dsp:nvSpPr>
        <dsp:cNvPr id="0" name=""/>
        <dsp:cNvSpPr/>
      </dsp:nvSpPr>
      <dsp:spPr>
        <a:xfrm>
          <a:off x="4193879" y="2351802"/>
          <a:ext cx="353914" cy="3542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3EAB97-6351-4CAF-9E41-457BCDA54086}">
      <dsp:nvSpPr>
        <dsp:cNvPr id="0" name=""/>
        <dsp:cNvSpPr/>
      </dsp:nvSpPr>
      <dsp:spPr>
        <a:xfrm>
          <a:off x="5703256" y="2074729"/>
          <a:ext cx="176957" cy="1769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7DF3F6-2A46-4F86-B6FE-1DB8DEBBFECE}">
      <dsp:nvSpPr>
        <dsp:cNvPr id="0" name=""/>
        <dsp:cNvSpPr/>
      </dsp:nvSpPr>
      <dsp:spPr>
        <a:xfrm>
          <a:off x="5703256" y="2808449"/>
          <a:ext cx="176957" cy="1769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AF9EFC-689C-41A8-86B3-F799D8CC96D6}">
      <dsp:nvSpPr>
        <dsp:cNvPr id="0" name=""/>
        <dsp:cNvSpPr/>
      </dsp:nvSpPr>
      <dsp:spPr>
        <a:xfrm>
          <a:off x="5861100" y="2233638"/>
          <a:ext cx="176957" cy="1769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19D765-3F4D-4462-9EDB-47554D70D609}">
      <dsp:nvSpPr>
        <dsp:cNvPr id="0" name=""/>
        <dsp:cNvSpPr/>
      </dsp:nvSpPr>
      <dsp:spPr>
        <a:xfrm>
          <a:off x="5871581" y="2650413"/>
          <a:ext cx="176957" cy="1769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2733A5-58F4-4EDB-9B92-6353F8395C90}">
      <dsp:nvSpPr>
        <dsp:cNvPr id="0" name=""/>
        <dsp:cNvSpPr/>
      </dsp:nvSpPr>
      <dsp:spPr>
        <a:xfrm>
          <a:off x="2467214" y="1593161"/>
          <a:ext cx="2163185" cy="17919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+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Δίαιτα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err="1" smtClean="0">
              <a:solidFill>
                <a:schemeClr val="tx1"/>
              </a:solidFill>
              <a:latin typeface="Bookman Old Style" panose="02050604050505020204" pitchFamily="18" charset="0"/>
            </a:rPr>
            <a:t>Πτώχη</a:t>
          </a:r>
          <a:r>
            <a:rPr lang="el-GR" sz="2000" b="1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 σε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Κάλιο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 </a:t>
          </a:r>
          <a:endParaRPr lang="el-GR" sz="2000" b="1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2784005" y="1855587"/>
        <a:ext cx="1529603" cy="1267103"/>
      </dsp:txXfrm>
    </dsp:sp>
    <dsp:sp modelId="{6F356FA6-358E-48F1-9391-F6A09E31DA29}">
      <dsp:nvSpPr>
        <dsp:cNvPr id="0" name=""/>
        <dsp:cNvSpPr/>
      </dsp:nvSpPr>
      <dsp:spPr>
        <a:xfrm>
          <a:off x="2121567" y="1479836"/>
          <a:ext cx="353914" cy="3542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B30A4A-2502-4C8F-9901-7FA68D22D1F8}">
      <dsp:nvSpPr>
        <dsp:cNvPr id="0" name=""/>
        <dsp:cNvSpPr/>
      </dsp:nvSpPr>
      <dsp:spPr>
        <a:xfrm>
          <a:off x="1894668" y="1292986"/>
          <a:ext cx="176957" cy="1769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49A49-C4E5-4FD5-940D-612D1D9B315F}">
      <dsp:nvSpPr>
        <dsp:cNvPr id="0" name=""/>
        <dsp:cNvSpPr/>
      </dsp:nvSpPr>
      <dsp:spPr>
        <a:xfrm>
          <a:off x="1516707" y="1292986"/>
          <a:ext cx="176957" cy="1769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AD10D5-8BBB-4942-8DE9-BC81B26BA8C1}">
      <dsp:nvSpPr>
        <dsp:cNvPr id="0" name=""/>
        <dsp:cNvSpPr/>
      </dsp:nvSpPr>
      <dsp:spPr>
        <a:xfrm>
          <a:off x="1138746" y="1292986"/>
          <a:ext cx="176957" cy="1769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4F6469-B0FB-49F3-A12E-865B466E57EC}">
      <dsp:nvSpPr>
        <dsp:cNvPr id="0" name=""/>
        <dsp:cNvSpPr/>
      </dsp:nvSpPr>
      <dsp:spPr>
        <a:xfrm>
          <a:off x="760785" y="1292986"/>
          <a:ext cx="176957" cy="1769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D2CC6C-4584-4FE8-A114-CA196FC81DBB}">
      <dsp:nvSpPr>
        <dsp:cNvPr id="0" name=""/>
        <dsp:cNvSpPr/>
      </dsp:nvSpPr>
      <dsp:spPr>
        <a:xfrm>
          <a:off x="382207" y="1292986"/>
          <a:ext cx="176957" cy="1769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9076BE-5083-4D08-849C-11AC8BAE1B88}">
      <dsp:nvSpPr>
        <dsp:cNvPr id="0" name=""/>
        <dsp:cNvSpPr/>
      </dsp:nvSpPr>
      <dsp:spPr>
        <a:xfrm>
          <a:off x="4246" y="1292986"/>
          <a:ext cx="176957" cy="1769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00D1EC-3CE3-4497-A129-BAF60DBCF0D2}">
      <dsp:nvSpPr>
        <dsp:cNvPr id="0" name=""/>
        <dsp:cNvSpPr/>
      </dsp:nvSpPr>
      <dsp:spPr>
        <a:xfrm>
          <a:off x="3013" y="836338"/>
          <a:ext cx="2074160" cy="455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solidFill>
                <a:srgbClr val="FFFF00"/>
              </a:solidFill>
              <a:latin typeface="Bookman Old Style" panose="02050604050505020204" pitchFamily="18" charset="0"/>
            </a:rPr>
            <a:t>Αντικατάσταση </a:t>
          </a:r>
          <a:r>
            <a:rPr lang="el-GR" sz="2000" b="1" kern="1200" dirty="0" err="1" smtClean="0">
              <a:solidFill>
                <a:srgbClr val="FFFF00"/>
              </a:solidFill>
              <a:latin typeface="Bookman Old Style" panose="02050604050505020204" pitchFamily="18" charset="0"/>
            </a:rPr>
            <a:t>μυικού</a:t>
          </a:r>
          <a:r>
            <a:rPr lang="el-GR" sz="2000" b="1" kern="1200" dirty="0" smtClean="0">
              <a:solidFill>
                <a:srgbClr val="FFFF00"/>
              </a:solidFill>
              <a:latin typeface="Bookman Old Style" panose="02050604050505020204" pitchFamily="18" charset="0"/>
            </a:rPr>
            <a:t> ιστού από λιπώδη</a:t>
          </a:r>
          <a:endParaRPr lang="el-GR" sz="2000" b="1" kern="1200" dirty="0">
            <a:solidFill>
              <a:srgbClr val="FFFF00"/>
            </a:solidFill>
            <a:latin typeface="Bookman Old Style" panose="02050604050505020204" pitchFamily="18" charset="0"/>
          </a:endParaRPr>
        </a:p>
      </dsp:txBody>
      <dsp:txXfrm>
        <a:off x="3013" y="836338"/>
        <a:ext cx="2074160" cy="455192"/>
      </dsp:txXfrm>
    </dsp:sp>
    <dsp:sp modelId="{B0C9FD6C-6C8A-414A-959C-83BD280DD015}">
      <dsp:nvSpPr>
        <dsp:cNvPr id="0" name=""/>
        <dsp:cNvSpPr/>
      </dsp:nvSpPr>
      <dsp:spPr>
        <a:xfrm>
          <a:off x="1754088" y="2351802"/>
          <a:ext cx="353914" cy="3542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687ACD-265E-4DE8-9C5E-756B4BDB6AED}">
      <dsp:nvSpPr>
        <dsp:cNvPr id="0" name=""/>
        <dsp:cNvSpPr/>
      </dsp:nvSpPr>
      <dsp:spPr>
        <a:xfrm>
          <a:off x="1403873" y="2440279"/>
          <a:ext cx="176957" cy="1769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92995C-B1C1-4387-8285-425DE417D20D}">
      <dsp:nvSpPr>
        <dsp:cNvPr id="0" name=""/>
        <dsp:cNvSpPr/>
      </dsp:nvSpPr>
      <dsp:spPr>
        <a:xfrm>
          <a:off x="1054275" y="2440279"/>
          <a:ext cx="176957" cy="1769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38189C-1CA3-486A-964D-F5E7E2154CFE}">
      <dsp:nvSpPr>
        <dsp:cNvPr id="0" name=""/>
        <dsp:cNvSpPr/>
      </dsp:nvSpPr>
      <dsp:spPr>
        <a:xfrm>
          <a:off x="704060" y="2440279"/>
          <a:ext cx="176957" cy="1769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D11DFA-E11C-4B50-87A3-4A1D67C9EE35}">
      <dsp:nvSpPr>
        <dsp:cNvPr id="0" name=""/>
        <dsp:cNvSpPr/>
      </dsp:nvSpPr>
      <dsp:spPr>
        <a:xfrm>
          <a:off x="354461" y="2440279"/>
          <a:ext cx="176957" cy="1769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D0D6E1-B960-42F0-ADB6-866892026DFA}">
      <dsp:nvSpPr>
        <dsp:cNvPr id="0" name=""/>
        <dsp:cNvSpPr/>
      </dsp:nvSpPr>
      <dsp:spPr>
        <a:xfrm>
          <a:off x="4246" y="2440279"/>
          <a:ext cx="176957" cy="1769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9B9E5D-84F9-46C1-9B13-32FFCFBF4744}">
      <dsp:nvSpPr>
        <dsp:cNvPr id="0" name=""/>
        <dsp:cNvSpPr/>
      </dsp:nvSpPr>
      <dsp:spPr>
        <a:xfrm>
          <a:off x="3013" y="1987415"/>
          <a:ext cx="1568568" cy="455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solidFill>
                <a:srgbClr val="FFFF00"/>
              </a:solidFill>
              <a:latin typeface="Bookman Old Style" panose="02050604050505020204" pitchFamily="18" charset="0"/>
            </a:rPr>
            <a:t>Μεταβολές της ηλικίας στο ήπαρ</a:t>
          </a:r>
          <a:endParaRPr lang="el-GR" sz="2000" b="1" kern="1200" dirty="0">
            <a:solidFill>
              <a:srgbClr val="FFFF00"/>
            </a:solidFill>
            <a:latin typeface="Bookman Old Style" panose="02050604050505020204" pitchFamily="18" charset="0"/>
          </a:endParaRPr>
        </a:p>
      </dsp:txBody>
      <dsp:txXfrm>
        <a:off x="3013" y="1987415"/>
        <a:ext cx="1568568" cy="455192"/>
      </dsp:txXfrm>
    </dsp:sp>
    <dsp:sp modelId="{98DC7445-78A2-48A9-892E-EE3E95BD04A4}">
      <dsp:nvSpPr>
        <dsp:cNvPr id="0" name=""/>
        <dsp:cNvSpPr/>
      </dsp:nvSpPr>
      <dsp:spPr>
        <a:xfrm>
          <a:off x="2121567" y="3209216"/>
          <a:ext cx="353914" cy="3542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0CDAFA-B139-4FC2-A239-995A40187F07}">
      <dsp:nvSpPr>
        <dsp:cNvPr id="0" name=""/>
        <dsp:cNvSpPr/>
      </dsp:nvSpPr>
      <dsp:spPr>
        <a:xfrm>
          <a:off x="1894668" y="3569819"/>
          <a:ext cx="176957" cy="1769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AA30C-0429-4507-8EF1-34693E872884}">
      <dsp:nvSpPr>
        <dsp:cNvPr id="0" name=""/>
        <dsp:cNvSpPr/>
      </dsp:nvSpPr>
      <dsp:spPr>
        <a:xfrm>
          <a:off x="1516707" y="3569819"/>
          <a:ext cx="176957" cy="1769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7DB60E-DD97-46CF-87B4-74E2A5A5212C}">
      <dsp:nvSpPr>
        <dsp:cNvPr id="0" name=""/>
        <dsp:cNvSpPr/>
      </dsp:nvSpPr>
      <dsp:spPr>
        <a:xfrm>
          <a:off x="1138746" y="3569819"/>
          <a:ext cx="176957" cy="1769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D38069-3E35-4E92-82CE-5D4D4D00EFB9}">
      <dsp:nvSpPr>
        <dsp:cNvPr id="0" name=""/>
        <dsp:cNvSpPr/>
      </dsp:nvSpPr>
      <dsp:spPr>
        <a:xfrm>
          <a:off x="760785" y="3569819"/>
          <a:ext cx="176957" cy="1769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427C33-355C-4194-BA13-D620A5905059}">
      <dsp:nvSpPr>
        <dsp:cNvPr id="0" name=""/>
        <dsp:cNvSpPr/>
      </dsp:nvSpPr>
      <dsp:spPr>
        <a:xfrm>
          <a:off x="382207" y="3569819"/>
          <a:ext cx="176957" cy="1769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7127FE-40E0-4BEF-9BF7-43DA74D14852}">
      <dsp:nvSpPr>
        <dsp:cNvPr id="0" name=""/>
        <dsp:cNvSpPr/>
      </dsp:nvSpPr>
      <dsp:spPr>
        <a:xfrm>
          <a:off x="4246" y="3569819"/>
          <a:ext cx="176957" cy="1769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FAB8E8-96F7-4D60-8128-E1D47518E6F1}">
      <dsp:nvSpPr>
        <dsp:cNvPr id="0" name=""/>
        <dsp:cNvSpPr/>
      </dsp:nvSpPr>
      <dsp:spPr>
        <a:xfrm>
          <a:off x="3013" y="3112881"/>
          <a:ext cx="2074160" cy="455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solidFill>
                <a:srgbClr val="FFFF00"/>
              </a:solidFill>
              <a:latin typeface="Bookman Old Style" panose="02050604050505020204" pitchFamily="18" charset="0"/>
            </a:rPr>
            <a:t>Μεταβολές της ηλικίας στους </a:t>
          </a:r>
          <a:r>
            <a:rPr lang="el-GR" sz="2000" b="1" kern="1200" dirty="0" err="1" smtClean="0">
              <a:solidFill>
                <a:srgbClr val="FFFF00"/>
              </a:solidFill>
              <a:latin typeface="Bookman Old Style" panose="02050604050505020204" pitchFamily="18" charset="0"/>
            </a:rPr>
            <a:t>νεφρούς</a:t>
          </a:r>
          <a:endParaRPr lang="el-GR" sz="2000" kern="1200" dirty="0"/>
        </a:p>
      </dsp:txBody>
      <dsp:txXfrm>
        <a:off x="3013" y="3112881"/>
        <a:ext cx="2074160" cy="4551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onvergingText">
  <dgm:title val="Converging Text"/>
  <dgm:desc val="Use to show multiple steps or parts that merge into a whole. Limited to one Level 1 shape that contains text and a maximum of five Level 2 shapes."/>
  <dgm:catLst>
    <dgm:cat type="process" pri="6500"/>
    <dgm:cat type="officeonline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clrData>
  <dgm:layoutNode name="Name0">
    <dgm:varLst>
      <dgm:chMax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vertAlign" val="mid"/>
          <dgm:param type="nodeVertAlign" val="mid"/>
          <dgm:param type="horzAlign" val="ctr"/>
        </dgm:alg>
      </dgm:if>
      <dgm:else name="Name3">
        <dgm:alg type="lin">
          <dgm:param type="linDir" val="fromR"/>
          <dgm:param type="vertAlign" val="mid"/>
          <dgm:param type="nodeVertAlign" val="mid"/>
          <dgm:param type="horzAlign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Child1" op="equ" val="65"/>
      <dgm:constr type="primFontSz" for="des" forName="Child2" refType="primFontSz" refFor="des" refForName="Child1" op="equ"/>
      <dgm:constr type="primFontSz" for="des" forName="Child3" refType="primFontSz" refFor="des" refForName="Child1" op="equ"/>
      <dgm:constr type="primFontSz" for="des" forName="Child4" refType="primFontSz" refFor="des" refForName="Child1" op="equ"/>
      <dgm:constr type="primFontSz" for="des" forName="Child5" refType="primFontSz" refFor="des" refForName="Child1" op="equ"/>
      <dgm:constr type="primFontSz" for="des" forName="Child1" refType="primFontSz" refFor="des" refForName="Parent" op="lte"/>
      <dgm:constr type="primFontSz" for="des" forName="Child2" refType="primFontSz" refFor="des" refForName="Parent" op="lte"/>
      <dgm:constr type="primFontSz" for="des" forName="Child3" refType="primFontSz" refFor="des" refForName="Parent" op="lte"/>
      <dgm:constr type="primFontSz" for="des" forName="Child4" refType="primFontSz" refFor="des" refForName="Parent" op="lte"/>
      <dgm:constr type="primFontSz" for="des" forName="Child5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choose name="Name4">
          <dgm:if name="Name5" func="var" arg="dir" op="equ" val="norm">
            <dgm:choose name="Name6">
              <dgm:if name="Name7" axis="ch" ptType="node" func="cnt" op="equ" val="0">
                <dgm:alg type="composite">
                  <dgm:param type="ar" val="2.1059"/>
                </dgm:alg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l" for="ch" forName="ParentAccent1" refType="w" fact="0.9531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l" for="ch" forName="ParentAccent2" refType="w" fact="0.8734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l" for="ch" forName="ParentAccent3" refType="w" fact="0.7937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l" for="ch" forName="ParentAccent4" refType="w" fact="0.714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l" for="ch" forName="ParentAccent5" refType="w" fact="0.6343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l" for="ch" forName="ParentAccent6" refType="w" fact="0.5076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l" for="ch" forName="ParentAccent7" refType="w" fact="0.8766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l" for="ch" forName="ParentAccent8" refType="w" fact="0.8766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l" for="ch" forName="ParentAccent9" refType="w" fact="0.918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l" for="ch" forName="ParentAccent10" refType="w" fact="0.9213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8" axis="ch" ptType="node" func="cnt" op="equ" val="1">
                <dgm:alg type="composite">
                  <dgm:param type="ar" val="3.4411"/>
                </dgm:alg>
                <dgm:constrLst>
                  <dgm:constr type="l" for="ch" forName="Child1Accent1" refType="w" fact="0.284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l" for="ch" forName="Child1Accent2" refType="w" fact="0.2272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l" for="ch" forName="Child1Accent3" refType="w" fact="0.170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l" for="ch" forName="Child1Accent4" refType="w" fact="0.1137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l" for="ch" forName="Child1Accent5" refType="w" fact="0.057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l" for="ch" forName="Child1Accent6" refType="w" fact="0.0002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ParentAccent1" refType="w" fact="0.9713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l" for="ch" forName="ParentAccent2" refType="w" fact="0.9187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l" for="ch" forName="ParentAccent3" refType="w" fact="0.8661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l" for="ch" forName="ParentAccent4" refType="w" fact="0.8136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l" for="ch" forName="ParentAccent5" refType="w" fact="0.761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l" for="ch" forName="ParentAccent6" refType="w" fact="0.6797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l" for="ch" forName="ParentAccent7" refType="w" fact="0.924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l" for="ch" forName="ParentAccent8" refType="w" fact="0.924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l" for="ch" forName="ParentAccent9" refType="w" fact="0.9501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l" for="ch" forName="ParentAccent10" refType="w" fact="0.9518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l" for="ch" forName="Child1" refType="w" fact="0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l" for="ch" forName="Parent" refType="w" fact="0.3653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9" axis="ch" ptType="node" func="cnt" op="equ" val="2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1" refType="w" fact="0.3436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3068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245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842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l" for="ch" forName="Child2Accent5" refType="w" fact="0.1229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l" for="ch" forName="Child2Accent6" refType="w" fact="0.061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.0002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2" refType="w" fact="0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0" axis="ch" ptType="node" func="cnt" op="equ" val="3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2Accent1" refType="w" fact="0.284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2272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170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137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2Accent5" refType="w" fact="0.057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6" refType="w" fact="0.0002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l" for="ch" forName="Child3Accent1" refType="w" fact="0.3436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l" for="ch" forName="Child3Accent2" refType="w" fact="0.3068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l" for="ch" forName="Child3Accent3" refType="w" fact="0.245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l" for="ch" forName="Child3Accent4" refType="w" fact="0.1842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l" for="ch" forName="Child3Accent5" refType="w" fact="0.1229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l" for="ch" forName="Child3Accent6" refType="w" fact="0.061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l" for="ch" forName="Child3Accent7" refType="w" fact="0.0002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3" refType="w" fact="0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l" for="ch" forName="Child2" refType="w" fact="0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1" axis="ch" ptType="node" func="cnt" op="equ" val="4">
                <dgm:alg type="composite">
                  <dgm:param type="ar" val="1.8304"/>
                </dgm:alg>
                <dgm:constrLst>
                  <dgm:constr type="l" for="ch" forName="Parent" refType="w" fact="0.3771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l" for="ch" forName="Child1Accent1" refType="w" fact="0.3904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l" for="ch" forName="Child1Accent3" refType="w" fact="0.3001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l" for="ch" forName="Child1Accent4" refType="w" fact="0.2418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l" for="ch" forName="Child1Accent5" refType="w" fact="0.183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l" for="ch" forName="Child1Accent6" refType="w" fact="0.1252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l" for="ch" forName="Child3Accent1" refType="w" fact="0.3158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l" for="ch" forName="Child3Accent2" refType="w" fact="0.2689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l" for="ch" forName="Child3Accent4" refType="w" fact="0.1614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l" for="ch" forName="Child3Accent5" refType="w" fact="0.1077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l" for="ch" forName="Child1Accent7" refType="w" fact="0.0668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l" for="ch" forName="Child3Accent6" refType="w" fact="0.0539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l" for="ch" forName="Child1Accent8" refType="w" fact="0.008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3Accent7" refType="w" fact="0.0002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l" for="ch" forName="Child4Accent1" refType="w" fact="0.3904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l" for="ch" forName="Child4Accent3" refType="w" fact="0.2998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l" for="ch" forName="Child4Accent4" refType="w" fact="0.241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l" for="ch" forName="Child4Accent5" refType="w" fact="0.1833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l" for="ch" forName="Child4Accent6" refType="w" fact="0.1251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l" for="ch" forName="Child4Accent7" refType="w" fact="0.0668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l" for="ch" forName="Child4Accent8" refType="w" fact="0.0086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l" for="ch" forName="Child2Accent1" refType="w" fact="0.3158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l" for="ch" forName="Child4Accent2" refType="w" fact="0.358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l" for="ch" forName="Child1Accent2" refType="w" fact="0.358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l" for="ch" forName="Child3Accent3" refType="w" fact="0.2151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l" for="ch" forName="Child2Accent2" refType="w" fact="0.2689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l" for="ch" forName="Child2Accent4" refType="w" fact="0.1614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l" for="ch" forName="Child2Accent5" refType="w" fact="0.1077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l" for="ch" forName="Child2Accent6" refType="w" fact="0.0539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l" for="ch" forName="Child2Accent7" refType="w" fact="0.0002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l" for="ch" forName="Child2Accent3" refType="w" fact="0.2151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l" for="ch" forName="ParentAccent1" refType="w" fact="0.9717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l" for="ch" forName="ParentAccent2" refType="w" fact="0.9199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l" for="ch" forName="ParentAccent3" refType="w" fact="0.8682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l" for="ch" forName="ParentAccent4" refType="w" fact="0.8164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l" for="ch" forName="ParentAccent5" refType="w" fact="0.7646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l" for="ch" forName="ParentAccent6" refType="w" fact="0.6846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l" for="ch" forName="ParentAccent7" refType="w" fact="0.9256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l" for="ch" forName="ParentAccent8" refType="w" fact="0.9256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l" for="ch" forName="ParentAccent9" refType="w" fact="0.9509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l" for="ch" forName="ParentAccent10" refType="w" fact="0.952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l" for="ch" forName="Child4" refType="w" fact="0.0081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l" for="ch" forName="Child3" refType="w" fact="0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l" for="ch" forName="Child2" refType="w" fact="0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l" for="ch" forName="Child1" refType="w" fact="0.0081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12">
                <dgm:alg type="composite">
                  <dgm:param type="ar" val="1.3278"/>
                </dgm:alg>
                <dgm:constrLst>
                  <dgm:constr type="l" for="ch" forName="Child2Accent1" refType="w" fact="0.3436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l" for="ch" forName="Child2Accent2" refType="w" fact="0.3068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l" for="ch" forName="Child2Accent3" refType="w" fact="0.245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l" for="ch" forName="Child2Accent4" refType="w" fact="0.1842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l" for="ch" forName="Child2Accent5" refType="w" fact="0.1229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l" for="ch" forName="Child3Accent1" refType="w" fact="0.284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l" for="ch" forName="Child3Accent2" refType="w" fact="0.2272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l" for="ch" forName="Child3Accent3" refType="w" fact="0.170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l" for="ch" forName="Child3Accent4" refType="w" fact="0.1137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l" for="ch" forName="Child2Accent6" refType="w" fact="0.061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l" for="ch" forName="Child3Accent5" refType="w" fact="0.057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l" for="ch" forName="Child2Accent7" refType="w" fact="0.0002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l" for="ch" forName="Child3Accent6" refType="w" fact="0.0002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l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l" for="ch" forName="Child4Accent1" refType="w" fact="0.3436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l" for="ch" forName="Child4Accent2" refType="w" fact="0.3068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l" for="ch" forName="Child4Accent3" refType="w" fact="0.245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l" for="ch" forName="Child4Accent4" refType="w" fact="0.1842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l" for="ch" forName="Child4Accent5" refType="w" fact="0.1229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l" for="ch" forName="Child4Accent6" refType="w" fact="0.061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l" for="ch" forName="Child4Accent7" refType="w" fact="0.0002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l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l" for="ch" forName="ParentAccent1" refType="w" fact="0.9713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l" for="ch" forName="ParentAccent2" refType="w" fact="0.9187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l" for="ch" forName="ParentAccent3" refType="w" fact="0.8661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l" for="ch" forName="ParentAccent4" refType="w" fact="0.8136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l" for="ch" forName="ParentAccent5" refType="w" fact="0.761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l" for="ch" forName="ParentAccent6" refType="w" fact="0.6797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l" for="ch" forName="ParentAccent7" refType="w" fact="0.924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l" for="ch" forName="ParentAccent8" refType="w" fact="0.924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l" for="ch" forName="ParentAccent9" refType="w" fact="0.9501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l" for="ch" forName="ParentAccent10" refType="w" fact="0.9518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l" for="ch" forName="Child1Accent1" refType="w" fact="0.4819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l" for="ch" forName="Child1Accent4" refType="w" fact="0.3653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l" for="ch" forName="Child1Accent5" refType="w" fact="0.304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l" for="ch" forName="Child1Accent6" refType="w" fact="0.2426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l" for="ch" forName="Child1Accent7" refType="w" fact="0.1813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l" for="ch" forName="Child1Accent8" refType="w" fact="0.12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l" for="ch" forName="Child1Accent9" refType="w" fact="0.0587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l" for="ch" forName="Child5Accent1" refType="w" fact="0.4819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l" for="ch" forName="Child5Accent4" refType="w" fact="0.3653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l" for="ch" forName="Child5Accent5" refType="w" fact="0.304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l" for="ch" forName="Child5Accent6" refType="w" fact="0.2426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l" for="ch" forName="Child5Accent7" refType="w" fact="0.1813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l" for="ch" forName="Child5Accent8" refType="w" fact="0.12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l" for="ch" forName="Child5Accent9" refType="w" fact="0.0587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l" for="ch" forName="Child5Accent2" refType="w" fact="0.453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l" for="ch" forName="Child5Accent3" refType="w" fact="0.4118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l" for="ch" forName="Child1Accent2" refType="w" fact="0.4458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l" for="ch" forName="Child1Accent3" refType="w" fact="0.4054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l" for="ch" forName="Child5" refType="w" fact="0.0581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l" for="ch" forName="Child4" refType="w" fact="0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l" for="ch" forName="Child3" refType="w" fact="0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l" for="ch" forName="Child2" refType="w" fact="0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l" for="ch" forName="Child1" refType="w" fact="0.0581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l" for="ch" forName="Parent" refType="w" fact="0.3653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if>
          <dgm:else name="Name13">
            <dgm:choose name="Name14">
              <dgm:if name="Name15" axis="ch" ptType="node" func="cnt" op="equ" val="0">
                <dgm:alg type="composite">
                  <dgm:param type="ar" val="2.1059"/>
                </dgm:alg>
                <dgm:constrLst>
                  <dgm:constr type="r" for="ch" forName="Parent" refType="w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r" for="ch" forName="ParentAccent1" refType="w" fact="0.0469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r" for="ch" forName="ParentAccent2" refType="w" fact="0.1266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r" for="ch" forName="ParentAccent3" refType="w" fact="0.2063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r" for="ch" forName="ParentAccent4" refType="w" fact="0.286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r" for="ch" forName="ParentAccent5" refType="w" fact="0.3657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r" for="ch" forName="ParentAccent6" refType="w" fact="0.4924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r" for="ch" forName="ParentAccent7" refType="w" fact="0.1234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r" for="ch" forName="ParentAccent8" refType="w" fact="0.1234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r" for="ch" forName="ParentAccent9" refType="w" fact="0.081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r" for="ch" forName="ParentAccent10" refType="w" fact="0.0787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16" axis="ch" ptType="node" func="cnt" op="equ" val="1">
                <dgm:alg type="composite">
                  <dgm:param type="ar" val="3.4411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r" for="ch" forName="Child1Accent1" refType="w" fact="0.716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r" for="ch" forName="Child1Accent2" refType="w" fact="0.7728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r" for="ch" forName="Child1Accent3" refType="w" fact="0.829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r" for="ch" forName="Child1Accent4" refType="w" fact="0.8863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r" for="ch" forName="Child1Accent5" refType="w" fact="0.943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r" for="ch" forName="Child1Accent6" refType="w" fact="0.9998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ParentAccent1" refType="w" fact="0.0287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r" for="ch" forName="ParentAccent2" refType="w" fact="0.0813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r" for="ch" forName="ParentAccent3" refType="w" fact="0.1339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r" for="ch" forName="ParentAccent4" refType="w" fact="0.1864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r" for="ch" forName="ParentAccent5" refType="w" fact="0.239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r" for="ch" forName="ParentAccent6" refType="w" fact="0.3203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r" for="ch" forName="ParentAccent7" refType="w" fact="0.075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r" for="ch" forName="ParentAccent8" refType="w" fact="0.075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r" for="ch" forName="ParentAccent9" refType="w" fact="0.0499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r" for="ch" forName="ParentAccent10" refType="w" fact="0.0482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r" for="ch" forName="Child1" refType="w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r" for="ch" forName="Parent" refType="w" fact="0.6347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17" axis="ch" ptType="node" func="cnt" op="equ" val="2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2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6564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6932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754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158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8771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38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.9998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2" refType="w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8" axis="ch" ptType="node" func="cnt" op="equ" val="3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r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716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7728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829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863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943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998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r" for="ch" forName="Child3Accent1" refType="w" fact="0.6564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r" for="ch" forName="Child3Accent2" refType="w" fact="0.6932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r" for="ch" forName="Child3Accent3" refType="w" fact="0.754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r" for="ch" forName="Child3Accent4" refType="w" fact="0.8158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r" for="ch" forName="Child3Accent5" refType="w" fact="0.8771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r" for="ch" forName="Child3Accent6" refType="w" fact="0.938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r" for="ch" forName="Child3Accent7" refType="w" fact="0.9998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3" refType="w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r" for="ch" forName="Child2" refType="w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9" axis="ch" ptType="node" func="cnt" op="equ" val="4">
                <dgm:alg type="composite">
                  <dgm:param type="ar" val="1.8304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r" for="ch" forName="Parent" refType="w" fact="0.6229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r" for="ch" forName="Child1Accent1" refType="w" fact="0.6096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r" for="ch" forName="Child1Accent3" refType="w" fact="0.6999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r" for="ch" forName="Child1Accent4" refType="w" fact="0.7582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r" for="ch" forName="Child1Accent5" refType="w" fact="0.816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r" for="ch" forName="Child1Accent6" refType="w" fact="0.8748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r" for="ch" forName="Child3Accent1" refType="w" fact="0.6842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r" for="ch" forName="Child3Accent2" refType="w" fact="0.7311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r" for="ch" forName="Child3Accent4" refType="w" fact="0.8386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r" for="ch" forName="Child3Accent5" refType="w" fact="0.8923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r" for="ch" forName="Child1Accent7" refType="w" fact="0.9332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r" for="ch" forName="Child3Accent6" refType="w" fact="0.9461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r" for="ch" forName="Child1Accent8" refType="w" fact="0.991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3Accent7" refType="w" fact="0.9998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r" for="ch" forName="Child4Accent1" refType="w" fact="0.6096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r" for="ch" forName="Child4Accent3" refType="w" fact="0.7002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r" for="ch" forName="Child4Accent4" refType="w" fact="0.758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r" for="ch" forName="Child4Accent5" refType="w" fact="0.8167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r" for="ch" forName="Child4Accent6" refType="w" fact="0.8749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r" for="ch" forName="Child4Accent7" refType="w" fact="0.9332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r" for="ch" forName="Child4Accent8" refType="w" fact="0.9914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r" for="ch" forName="Child2Accent1" refType="w" fact="0.6842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r" for="ch" forName="Child4Accent2" refType="w" fact="0.642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r" for="ch" forName="Child1Accent2" refType="w" fact="0.641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r" for="ch" forName="Child3Accent3" refType="w" fact="0.7849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r" for="ch" forName="Child2Accent2" refType="w" fact="0.7311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r" for="ch" forName="Child2Accent4" refType="w" fact="0.8386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r" for="ch" forName="Child2Accent5" refType="w" fact="0.8923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r" for="ch" forName="Child2Accent6" refType="w" fact="0.9461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r" for="ch" forName="Child2Accent7" refType="w" fact="0.9998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r" for="ch" forName="Child2Accent3" refType="w" fact="0.7849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r" for="ch" forName="ParentAccent1" refType="w" fact="0.0283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r" for="ch" forName="ParentAccent2" refType="w" fact="0.0801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r" for="ch" forName="ParentAccent3" refType="w" fact="0.1318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r" for="ch" forName="ParentAccent4" refType="w" fact="0.1836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r" for="ch" forName="ParentAccent5" refType="w" fact="0.2354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r" for="ch" forName="ParentAccent6" refType="w" fact="0.3154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r" for="ch" forName="ParentAccent7" refType="w" fact="0.0744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r" for="ch" forName="ParentAccent8" refType="w" fact="0.0744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r" for="ch" forName="ParentAccent9" refType="w" fact="0.0491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r" for="ch" forName="ParentAccent10" refType="w" fact="0.047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r" for="ch" forName="Child4" refType="w" fact="0.9919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r" for="ch" forName="Child3" refType="w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r" for="ch" forName="Child2" refType="w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r" for="ch" forName="Child1" refType="w" fact="0.9919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20">
                <dgm:alg type="composite">
                  <dgm:param type="ar" val="1.3278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5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primFontSz" for="des" forName="Child5" refType="primFontSz" refFor="des" refForName="Child1" op="equ"/>
                  <dgm:constr type="r" for="ch" forName="Child2Accent1" refType="w" fact="0.6564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r" for="ch" forName="Child2Accent2" refType="w" fact="0.6932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r" for="ch" forName="Child2Accent3" refType="w" fact="0.754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r" for="ch" forName="Child2Accent4" refType="w" fact="0.8158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r" for="ch" forName="Child2Accent5" refType="w" fact="0.8771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r" for="ch" forName="Child2Accent6" refType="w" fact="0.938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r" for="ch" forName="Child2Accent7" refType="w" fact="0.9998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r" for="ch" forName="Child3Accent1" refType="w" fact="0.716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r" for="ch" forName="Child3Accent2" refType="w" fact="0.7728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r" for="ch" forName="Child3Accent3" refType="w" fact="0.829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r" for="ch" forName="Child3Accent4" refType="w" fact="0.8863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r" for="ch" forName="Child3Accent5" refType="w" fact="0.943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r" for="ch" forName="Child3Accent6" refType="w" fact="0.9998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r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r" for="ch" forName="Child4Accent1" refType="w" fact="0.6564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r" for="ch" forName="Child4Accent2" refType="w" fact="0.6932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r" for="ch" forName="Child4Accent3" refType="w" fact="0.754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r" for="ch" forName="Child4Accent4" refType="w" fact="0.8158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r" for="ch" forName="Child4Accent5" refType="w" fact="0.8771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r" for="ch" forName="Child4Accent6" refType="w" fact="0.938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r" for="ch" forName="Child4Accent7" refType="w" fact="0.9998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r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r" for="ch" forName="ParentAccent1" refType="w" fact="0.0287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r" for="ch" forName="ParentAccent2" refType="w" fact="0.0813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r" for="ch" forName="ParentAccent3" refType="w" fact="0.1339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r" for="ch" forName="ParentAccent4" refType="w" fact="0.1864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r" for="ch" forName="ParentAccent5" refType="w" fact="0.239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r" for="ch" forName="ParentAccent6" refType="w" fact="0.3203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r" for="ch" forName="ParentAccent7" refType="w" fact="0.075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r" for="ch" forName="ParentAccent8" refType="w" fact="0.075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r" for="ch" forName="ParentAccent9" refType="w" fact="0.0499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r" for="ch" forName="ParentAccent10" refType="w" fact="0.0482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r" for="ch" forName="Child1Accent1" refType="w" fact="0.5181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r" for="ch" forName="Child1Accent2" refType="w" fact="0.5542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r" for="ch" forName="Child1Accent3" refType="w" fact="0.5946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r" for="ch" forName="Child1Accent4" refType="w" fact="0.6347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r" for="ch" forName="Child1Accent5" refType="w" fact="0.696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r" for="ch" forName="Child1Accent6" refType="w" fact="0.7574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r" for="ch" forName="Child1Accent7" refType="w" fact="0.8187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r" for="ch" forName="Child1Accent8" refType="w" fact="0.88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r" for="ch" forName="Child1Accent9" refType="w" fact="0.9413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r" for="ch" forName="Child5Accent1" refType="w" fact="0.5181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r" for="ch" forName="Child5Accent2" refType="w" fact="0.547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r" for="ch" forName="Child5Accent3" refType="w" fact="0.5882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r" for="ch" forName="Child5Accent4" refType="w" fact="0.6347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r" for="ch" forName="Child5Accent5" refType="w" fact="0.696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r" for="ch" forName="Child5Accent6" refType="w" fact="0.7574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r" for="ch" forName="Child5Accent7" refType="w" fact="0.8187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r" for="ch" forName="Child5Accent8" refType="w" fact="0.88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r" for="ch" forName="Child5Accent9" refType="w" fact="0.9423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r" for="ch" forName="Child5" refType="w" fact="0.9419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r" for="ch" forName="Child4" refType="w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r" for="ch" forName="Child3" refType="w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r" for="ch" forName="Child2" refType="w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r" for="ch" forName="Child1" refType="w" fact="0.9419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r" for="ch" forName="Parent" refType="w" fact="0.6347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else>
        </dgm:choose>
        <dgm:layoutNode name="ParentAccen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" styleLbl="alignNode1">
          <dgm:varLst>
            <dgm:chMax val="5"/>
            <dgm:chPref val="3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 ptType="node"/>
          <dgm:constrLst>
            <dgm:constr type="lMarg" refType="primFontSz" fact="0.1"/>
            <dgm:constr type="rMarg" refType="primFontSz" fact="0.1"/>
            <dgm:constr type="tMarg" refType="primFontSz" fact="0.1"/>
            <dgm:constr type="bMarg" refType="primFontSz" fact="0.1"/>
          </dgm:constrLst>
          <dgm:ruleLst>
            <dgm:rule type="primFontSz" val="5" fact="NaN" max="NaN"/>
          </dgm:ruleLst>
        </dgm:layoutNode>
        <dgm:forEach name="Name21" axis="ch" ptType="node" cnt="1">
          <dgm:layoutNode name="Child1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2" axis="ch" ptType="node" st="2" cnt="1">
          <dgm:layoutNode name="Child2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3" axis="ch" ptType="node" st="3" cnt="1">
          <dgm:layoutNode name="Child3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4" axis="ch" ptType="node" st="4" cnt="1">
          <dgm:layoutNode name="Child4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5" axis="ch" ptType="node" st="5" cnt="1">
          <dgm:layoutNode name="Child5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803BC-8B91-4CAE-AF57-02F0DE802962}" type="datetimeFigureOut">
              <a:rPr lang="el-GR" smtClean="0"/>
              <a:t>25/9/2016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37628-CA9B-453C-A659-A6337458BAA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794319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9E6FE-85C8-4158-84E6-06868E086D9D}" type="datetimeFigureOut">
              <a:rPr lang="el-GR" smtClean="0"/>
              <a:t>25/9/2016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AE81F-0E42-4CDC-97E3-1CDEFD697E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19576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9715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7137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5740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79463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8250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238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0682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585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43487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254255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0526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248828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94647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17419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24918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130973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887142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14891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761761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91504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32041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67327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39940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327035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70127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77732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5158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3650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40050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2543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4326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1558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30516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1423991" y="1663700"/>
            <a:ext cx="6796087" cy="1081088"/>
          </a:xfrm>
        </p:spPr>
        <p:txBody>
          <a:bodyPr anchor="b"/>
          <a:lstStyle>
            <a:lvl1pPr algn="r">
              <a:lnSpc>
                <a:spcPct val="110000"/>
              </a:lnSpc>
              <a:defRPr sz="24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111630" name="Rectangle 12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4329113" y="2827338"/>
            <a:ext cx="3914775" cy="800100"/>
          </a:xfrm>
        </p:spPr>
        <p:txBody>
          <a:bodyPr tIns="45720" bIns="45720"/>
          <a:lstStyle>
            <a:lvl1pPr marL="0" indent="0" algn="r"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Ganguli A et al. Clin Nephrol. 2015; 84(2):75-85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3486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Ganguli A et al. Clin Nephrol. 2015; 84(2):75-85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5861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89728" y="265113"/>
            <a:ext cx="2130425" cy="5537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95275" y="265113"/>
            <a:ext cx="6242050" cy="5537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Ganguli A et al. Clin Nephrol. 2015; 84(2):75-85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1213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Ganguli A et al. Clin Nephrol. 2015; 84(2):75-85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75866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Ganguli A et al. Clin Nephrol. 2015; 84(2):75-85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0683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95276" y="1489075"/>
            <a:ext cx="4186238" cy="43132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33916" y="1489075"/>
            <a:ext cx="4186237" cy="43132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Ganguli A et al. Clin Nephrol. 2015; 84(2):75-85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9202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Ganguli A et al. Clin Nephrol. 2015; 84(2):75-85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6598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Ganguli A et al. Clin Nephrol. 2015; 84(2):75-85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8432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Ganguli A et al. Clin Nephrol. 2015; 84(2):75-85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504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Ganguli A et al. Clin Nephrol. 2015; 84(2):75-85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46087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Ganguli A et al. Clin Nephrol. 2015; 84(2):75-85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4230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7" y="1489075"/>
            <a:ext cx="8524875" cy="431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l-GR" smtClean="0"/>
              <a:t>Textmasterformate durch Klicken bearbeiten</a:t>
            </a:r>
          </a:p>
          <a:p>
            <a:pPr lvl="1"/>
            <a:r>
              <a:rPr lang="de-DE" altLang="el-GR" smtClean="0"/>
              <a:t>Zweite Ebene</a:t>
            </a:r>
          </a:p>
          <a:p>
            <a:pPr lvl="2"/>
            <a:r>
              <a:rPr lang="de-DE" altLang="el-GR" smtClean="0"/>
              <a:t>Dritte Ebene</a:t>
            </a:r>
          </a:p>
          <a:p>
            <a:pPr lvl="3"/>
            <a:r>
              <a:rPr lang="de-DE" altLang="el-GR" smtClean="0"/>
              <a:t>Vierte Ebene</a:t>
            </a:r>
          </a:p>
          <a:p>
            <a:pPr lvl="4"/>
            <a:r>
              <a:rPr lang="de-DE" altLang="el-GR" smtClean="0"/>
              <a:t>Fünfte Ebene</a:t>
            </a:r>
          </a:p>
        </p:txBody>
      </p:sp>
      <p:sp>
        <p:nvSpPr>
          <p:cNvPr id="110595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750" noProof="1">
                <a:solidFill>
                  <a:schemeClr val="bg1"/>
                </a:solidFill>
                <a:latin typeface="Arial" charset="0"/>
                <a:cs typeface="+mn-cs"/>
              </a:defRPr>
            </a:lvl1pPr>
          </a:lstStyle>
          <a:p>
            <a:r>
              <a:rPr lang="en-US" smtClean="0"/>
              <a:t>Ganguli A et al. Clin Nephrol. 2015; 84(2):75-85</a:t>
            </a:r>
            <a:endParaRPr lang="el-GR"/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9" y="265113"/>
            <a:ext cx="85201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l-GR" smtClean="0"/>
              <a:t>Klicken Sie, um das Titelformat zu bearbeiten</a:t>
            </a:r>
          </a:p>
        </p:txBody>
      </p:sp>
      <p:sp>
        <p:nvSpPr>
          <p:cNvPr id="110597" name="Rectangle 5"/>
          <p:cNvSpPr>
            <a:spLocks noChangeArrowheads="1"/>
          </p:cNvSpPr>
          <p:nvPr/>
        </p:nvSpPr>
        <p:spPr bwMode="gray">
          <a:xfrm>
            <a:off x="219077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l-GR" sz="750"/>
              <a:t>Page </a:t>
            </a:r>
            <a:r>
              <a:rPr lang="de-DE" altLang="el-GR" sz="750">
                <a:sym typeface="Wingdings" panose="05000000000000000000" pitchFamily="2" charset="2"/>
              </a:rPr>
              <a:t></a:t>
            </a:r>
            <a:r>
              <a:rPr lang="de-DE" altLang="el-GR" sz="750"/>
              <a:t> </a:t>
            </a:r>
            <a:fld id="{57E281FF-DAD6-425C-97EC-62C41FE229A6}" type="slidenum">
              <a:rPr lang="de-DE" altLang="el-GR" sz="750"/>
              <a:pPr eaLnBrk="1" hangingPunct="1"/>
              <a:t>‹#›</a:t>
            </a:fld>
            <a:endParaRPr lang="de-DE" altLang="el-GR" sz="750"/>
          </a:p>
        </p:txBody>
      </p:sp>
    </p:spTree>
    <p:extLst>
      <p:ext uri="{BB962C8B-B14F-4D97-AF65-F5344CB8AC3E}">
        <p14:creationId xmlns:p14="http://schemas.microsoft.com/office/powerpoint/2010/main" val="346481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Arial" charset="0"/>
          <a:cs typeface="Arial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Arial" charset="0"/>
          <a:cs typeface="Arial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Arial" charset="0"/>
          <a:cs typeface="Arial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Arial" charset="0"/>
          <a:cs typeface="Arial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35731" indent="-135731" algn="l" rtl="0" eaLnBrk="1" fontAlgn="base" hangingPunct="1">
        <a:spcBef>
          <a:spcPct val="0"/>
        </a:spcBef>
        <a:spcAft>
          <a:spcPct val="40000"/>
        </a:spcAft>
        <a:buFont typeface="Wingdings" panose="05000000000000000000" pitchFamily="2" charset="2"/>
        <a:buChar char="§"/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333375" indent="-196454" algn="l" rtl="0" eaLnBrk="1" fontAlgn="base" hangingPunct="1">
        <a:spcBef>
          <a:spcPct val="0"/>
        </a:spcBef>
        <a:spcAft>
          <a:spcPct val="4000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540544" indent="-205979" algn="l" rtl="0" eaLnBrk="1" fontAlgn="base" hangingPunct="1">
        <a:spcBef>
          <a:spcPct val="0"/>
        </a:spcBef>
        <a:spcAft>
          <a:spcPct val="4000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740569" indent="-198835" algn="l" rtl="0" eaLnBrk="1" fontAlgn="base" hangingPunct="1">
        <a:spcBef>
          <a:spcPct val="0"/>
        </a:spcBef>
        <a:spcAft>
          <a:spcPct val="4000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940594" indent="-198835" algn="l" rtl="0" eaLnBrk="1" fontAlgn="base" hangingPunct="1">
        <a:spcBef>
          <a:spcPct val="0"/>
        </a:spcBef>
        <a:spcAft>
          <a:spcPct val="4000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283494" indent="-198835" algn="l" rtl="0" eaLnBrk="1" fontAlgn="base" hangingPunct="1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1626394" indent="-198835" algn="l" rtl="0" eaLnBrk="1" fontAlgn="base" hangingPunct="1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1969294" indent="-198835" algn="l" rtl="0" eaLnBrk="1" fontAlgn="base" hangingPunct="1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2312194" indent="-198835" algn="l" rtl="0" eaLnBrk="1" fontAlgn="base" hangingPunct="1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099054" y="5857875"/>
            <a:ext cx="3914775" cy="1000125"/>
          </a:xfrm>
        </p:spPr>
        <p:txBody>
          <a:bodyPr/>
          <a:lstStyle/>
          <a:p>
            <a:r>
              <a:rPr lang="el-GR" sz="1500" b="1" i="1" dirty="0">
                <a:latin typeface="Bookman Old Style" panose="02050604050505020204" pitchFamily="18" charset="0"/>
              </a:rPr>
              <a:t>Νικόλαος Κ. Καπλάνης</a:t>
            </a:r>
          </a:p>
          <a:p>
            <a:r>
              <a:rPr lang="el-GR" sz="1500" dirty="0">
                <a:latin typeface="Bookman Old Style" panose="02050604050505020204" pitchFamily="18" charset="0"/>
              </a:rPr>
              <a:t>Νεφρολόγος</a:t>
            </a:r>
          </a:p>
          <a:p>
            <a:r>
              <a:rPr lang="el-GR" sz="1500" dirty="0">
                <a:latin typeface="Bookman Old Style" panose="02050604050505020204" pitchFamily="18" charset="0"/>
              </a:rPr>
              <a:t>Μ.Χ.Α. Θεραπευτική, Θεσσαλονίκη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2533650"/>
            <a:ext cx="1914529" cy="3067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" y="2562229"/>
            <a:ext cx="1812929" cy="30384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0" y="119550"/>
            <a:ext cx="9144000" cy="904875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1500" b="1" dirty="0" smtClean="0">
                <a:ln>
                  <a:solidFill>
                    <a:schemeClr val="tx1"/>
                  </a:solidFill>
                  <a:prstDash val="sysDot"/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Ετήσιο Μετεκπαιδευτικό Σεμινάριο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1500" b="1" dirty="0" smtClean="0">
                <a:ln>
                  <a:solidFill>
                    <a:schemeClr val="tx1"/>
                  </a:solidFill>
                  <a:prstDash val="sysDot"/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Υγρών, Ηλεκτρολυτών &amp; </a:t>
            </a:r>
            <a:r>
              <a:rPr lang="el-GR" sz="1500" b="1" dirty="0" err="1" smtClean="0">
                <a:ln>
                  <a:solidFill>
                    <a:schemeClr val="tx1"/>
                  </a:solidFill>
                  <a:prstDash val="sysDot"/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Οξεοβασικής</a:t>
            </a:r>
            <a:r>
              <a:rPr lang="el-GR" sz="1500" b="1" dirty="0" smtClean="0">
                <a:ln>
                  <a:solidFill>
                    <a:schemeClr val="tx1"/>
                  </a:solidFill>
                  <a:prstDash val="sysDot"/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 Ισορροπίας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1500" b="1" dirty="0" smtClean="0">
                <a:ln>
                  <a:solidFill>
                    <a:schemeClr val="tx1"/>
                  </a:solidFill>
                  <a:prstDash val="sysDot"/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10</a:t>
            </a:r>
            <a:r>
              <a:rPr lang="el-GR" sz="1500" b="1" baseline="30000" dirty="0" smtClean="0">
                <a:ln>
                  <a:solidFill>
                    <a:schemeClr val="tx1"/>
                  </a:solidFill>
                  <a:prstDash val="sysDot"/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ο</a:t>
            </a:r>
            <a:r>
              <a:rPr lang="el-GR" sz="1500" b="1" dirty="0" smtClean="0">
                <a:ln>
                  <a:solidFill>
                    <a:schemeClr val="tx1"/>
                  </a:solidFill>
                  <a:prstDash val="sysDot"/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l-GR" sz="1500" b="1" strike="sngStrike" dirty="0">
                <a:ln>
                  <a:solidFill>
                    <a:schemeClr val="tx1"/>
                  </a:solidFill>
                  <a:prstDash val="sysDot"/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Σεμινάριο</a:t>
            </a:r>
            <a:r>
              <a:rPr lang="el-GR" sz="1500" b="1" dirty="0" smtClean="0">
                <a:ln>
                  <a:solidFill>
                    <a:schemeClr val="tx1"/>
                  </a:solidFill>
                  <a:prstDash val="sysDot"/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500" b="1" dirty="0" smtClean="0">
                <a:ln>
                  <a:solidFill>
                    <a:schemeClr val="tx1"/>
                  </a:solidFill>
                  <a:prstDash val="sysDot"/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:</a:t>
            </a:r>
            <a:r>
              <a:rPr lang="el-GR" sz="1500" b="1" dirty="0" smtClean="0">
                <a:ln>
                  <a:solidFill>
                    <a:schemeClr val="tx1"/>
                  </a:solidFill>
                  <a:prstDash val="sysDot"/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 Διαταραχές Ύδατος και Ηλεκτρολυτών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1500" b="1" dirty="0" smtClean="0">
                <a:ln>
                  <a:solidFill>
                    <a:schemeClr val="tx1"/>
                  </a:solidFill>
                  <a:prstDash val="sysDot"/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Κομοτηνή, 23-24 Σεπτεμβρίου 2016</a:t>
            </a:r>
            <a:endParaRPr lang="el-GR" sz="1500" b="1" dirty="0">
              <a:ln>
                <a:solidFill>
                  <a:schemeClr val="tx1"/>
                </a:solidFill>
                <a:prstDash val="sysDot"/>
              </a:ln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19624" y="2524129"/>
            <a:ext cx="2022475" cy="30765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5750" y="2511426"/>
            <a:ext cx="1949449" cy="307657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8600" y="996283"/>
            <a:ext cx="8620125" cy="157489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l-GR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Διαταραχές ύδατος και ηλεκτρολυτών </a:t>
            </a:r>
            <a:br>
              <a:rPr lang="el-GR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el-GR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(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Na</a:t>
            </a:r>
            <a:r>
              <a:rPr lang="en-US" sz="3200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+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l-GR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και Κ</a:t>
            </a:r>
            <a:r>
              <a:rPr lang="el-GR" sz="3200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+</a:t>
            </a:r>
            <a:r>
              <a:rPr lang="el-GR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) </a:t>
            </a:r>
            <a:br>
              <a:rPr lang="el-GR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el-GR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στους ηλικιωμένους</a:t>
            </a:r>
            <a:endParaRPr lang="el-GR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83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944" y="167089"/>
            <a:ext cx="8520112" cy="639365"/>
          </a:xfrm>
        </p:spPr>
        <p:txBody>
          <a:bodyPr/>
          <a:lstStyle/>
          <a:p>
            <a:pPr algn="ctr"/>
            <a:r>
              <a:rPr lang="el-GR" sz="2700" dirty="0">
                <a:solidFill>
                  <a:srgbClr val="FFC000"/>
                </a:solidFill>
                <a:latin typeface="Bookman Old Style" panose="02050604050505020204" pitchFamily="18" charset="0"/>
              </a:rPr>
              <a:t>Επιπλοκές ΧΝΝ σε γηριατρικό πληθυσμό</a:t>
            </a:r>
            <a:endParaRPr lang="el-GR" sz="24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875" y="838200"/>
            <a:ext cx="8096250" cy="5016499"/>
          </a:xfrm>
        </p:spPr>
        <p:txBody>
          <a:bodyPr/>
          <a:lstStyle/>
          <a:p>
            <a:pPr marL="0" indent="0">
              <a:buNone/>
            </a:pPr>
            <a:r>
              <a:rPr lang="el-GR" sz="18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Φαίνεται να εμφανίζονται κατά κύριο λόγο στους ασθενείς με συνυπάρχον νεφρικό νόσημα</a:t>
            </a:r>
          </a:p>
          <a:p>
            <a:pPr marL="0" indent="0">
              <a:buNone/>
            </a:pPr>
            <a:endParaRPr lang="el-GR" sz="18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l-GR" sz="1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1574800"/>
            <a:ext cx="7874000" cy="4508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 rot="19016901">
            <a:off x="1253879" y="5211772"/>
            <a:ext cx="1042329" cy="3143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1200" dirty="0">
                <a:latin typeface="Bookman Old Style" panose="02050604050505020204" pitchFamily="18" charset="0"/>
              </a:rPr>
              <a:t>Υπέρταση</a:t>
            </a:r>
          </a:p>
        </p:txBody>
      </p:sp>
      <p:sp>
        <p:nvSpPr>
          <p:cNvPr id="6" name="Rectangle 5"/>
          <p:cNvSpPr/>
          <p:nvPr/>
        </p:nvSpPr>
        <p:spPr bwMode="auto">
          <a:xfrm rot="18954586">
            <a:off x="2514819" y="5168716"/>
            <a:ext cx="929841" cy="3143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1200" dirty="0">
                <a:latin typeface="Bookman Old Style" panose="02050604050505020204" pitchFamily="18" charset="0"/>
              </a:rPr>
              <a:t>Αναιμία</a:t>
            </a:r>
          </a:p>
        </p:txBody>
      </p:sp>
      <p:sp>
        <p:nvSpPr>
          <p:cNvPr id="7" name="Rectangle 6"/>
          <p:cNvSpPr/>
          <p:nvPr/>
        </p:nvSpPr>
        <p:spPr bwMode="auto">
          <a:xfrm rot="19031946">
            <a:off x="3354006" y="5285812"/>
            <a:ext cx="1171438" cy="3143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1200" dirty="0" err="1">
                <a:latin typeface="Bookman Old Style" panose="02050604050505020204" pitchFamily="18" charset="0"/>
              </a:rPr>
              <a:t>Υπερκαλιαιμία</a:t>
            </a:r>
            <a:endParaRPr lang="el-GR" sz="1200" dirty="0">
              <a:latin typeface="Bookman Old Style" panose="02050604050505020204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 rot="18933665">
            <a:off x="4705569" y="5206815"/>
            <a:ext cx="929841" cy="3143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1200" dirty="0">
                <a:latin typeface="Bookman Old Style" panose="02050604050505020204" pitchFamily="18" charset="0"/>
              </a:rPr>
              <a:t>Οξέωση</a:t>
            </a:r>
          </a:p>
        </p:txBody>
      </p:sp>
      <p:sp>
        <p:nvSpPr>
          <p:cNvPr id="9" name="Rectangle 8"/>
          <p:cNvSpPr/>
          <p:nvPr/>
        </p:nvSpPr>
        <p:spPr bwMode="auto">
          <a:xfrm rot="18973279">
            <a:off x="5379473" y="5268807"/>
            <a:ext cx="1369763" cy="3143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1200" dirty="0" err="1">
                <a:latin typeface="Bookman Old Style" panose="02050604050505020204" pitchFamily="18" charset="0"/>
              </a:rPr>
              <a:t>Υπαλβουμιναιμία</a:t>
            </a:r>
            <a:endParaRPr lang="el-GR" sz="1000" dirty="0">
              <a:latin typeface="Bookman Old Style" panose="02050604050505020204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 rot="19046061">
            <a:off x="6772183" y="5213884"/>
            <a:ext cx="1050265" cy="3143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1200" dirty="0" err="1">
                <a:latin typeface="Bookman Old Style" panose="02050604050505020204" pitchFamily="18" charset="0"/>
              </a:rPr>
              <a:t>Υπερτριγλυκ</a:t>
            </a:r>
            <a:r>
              <a:rPr lang="el-GR" sz="1200" dirty="0">
                <a:latin typeface="Bookman Old Style" panose="02050604050505020204" pitchFamily="18" charset="0"/>
              </a:rPr>
              <a:t>.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4278004" y="6506651"/>
            <a:ext cx="4838701" cy="351349"/>
          </a:xfrm>
        </p:spPr>
        <p:txBody>
          <a:bodyPr/>
          <a:lstStyle/>
          <a:p>
            <a:pPr algn="r"/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Ahn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et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al, </a:t>
            </a:r>
            <a:r>
              <a:rPr lang="en-US" sz="140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Plos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ONE 2013; 8(12): e84467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54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944" y="201613"/>
            <a:ext cx="8520112" cy="647700"/>
          </a:xfrm>
        </p:spPr>
        <p:txBody>
          <a:bodyPr/>
          <a:lstStyle/>
          <a:p>
            <a:pPr algn="ctr"/>
            <a:r>
              <a:rPr lang="el-GR" sz="2700" dirty="0" err="1">
                <a:solidFill>
                  <a:srgbClr val="FFC000"/>
                </a:solidFill>
                <a:latin typeface="Bookman Old Style" panose="02050604050505020204" pitchFamily="18" charset="0"/>
              </a:rPr>
              <a:t>Εξωνεφρικές</a:t>
            </a:r>
            <a:r>
              <a:rPr lang="el-GR" sz="2700" dirty="0">
                <a:solidFill>
                  <a:srgbClr val="FFC000"/>
                </a:solidFill>
                <a:latin typeface="Bookman Old Style" panose="02050604050505020204" pitchFamily="18" charset="0"/>
              </a:rPr>
              <a:t> μεταβολές της ηλικίας που επηρεάζουν το ισοζύγιο των ηλεκτρολυτών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8" y="1473772"/>
            <a:ext cx="8524875" cy="4711700"/>
          </a:xfrm>
        </p:spPr>
        <p:txBody>
          <a:bodyPr/>
          <a:lstStyle/>
          <a:p>
            <a:pPr lvl="0"/>
            <a:r>
              <a:rPr lang="el-GR" sz="2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Η μείωση του συνολικού όγκου υγρών στον οργανισμό (αντικαθίσταται ο </a:t>
            </a:r>
            <a:r>
              <a:rPr lang="el-GR" sz="26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μυικός</a:t>
            </a:r>
            <a:r>
              <a:rPr lang="el-GR" sz="2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ιστός από λιπώδη)</a:t>
            </a:r>
          </a:p>
          <a:p>
            <a:pPr lvl="0"/>
            <a:r>
              <a:rPr lang="el-GR" sz="2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Η αύξηση της παραγωγής της αντιδιουρητικής ορμόνης </a:t>
            </a:r>
            <a:r>
              <a:rPr lang="el-GR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</a:t>
            </a:r>
            <a:r>
              <a:rPr lang="en-US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ADH</a:t>
            </a:r>
            <a:r>
              <a:rPr lang="el-GR" sz="2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)</a:t>
            </a:r>
          </a:p>
          <a:p>
            <a:pPr lvl="0"/>
            <a:r>
              <a:rPr lang="el-GR" sz="2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Η αύξηση του κολπικού νατριουρητικού πεπτιδίου </a:t>
            </a:r>
            <a:r>
              <a:rPr lang="el-GR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</a:t>
            </a:r>
            <a:r>
              <a:rPr lang="en-US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ANP</a:t>
            </a:r>
            <a:r>
              <a:rPr lang="el-GR" sz="2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)</a:t>
            </a:r>
          </a:p>
          <a:p>
            <a:pPr lvl="0"/>
            <a:r>
              <a:rPr lang="el-GR" sz="2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Η μείωση στην παραγωγή της </a:t>
            </a:r>
            <a:r>
              <a:rPr lang="el-GR" sz="26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αλδοστερόνης</a:t>
            </a:r>
            <a:endParaRPr lang="el-GR" sz="2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lvl="0"/>
            <a:r>
              <a:rPr lang="el-GR" sz="2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Η μείωση του </a:t>
            </a:r>
            <a:r>
              <a:rPr lang="el-GR" sz="2600" b="1">
                <a:solidFill>
                  <a:schemeClr val="bg1"/>
                </a:solidFill>
                <a:latin typeface="Bookman Old Style" panose="02050604050505020204" pitchFamily="18" charset="0"/>
              </a:rPr>
              <a:t>αισθήματος </a:t>
            </a:r>
            <a:r>
              <a:rPr lang="el-GR" sz="2600" b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δίψας</a:t>
            </a:r>
            <a:endParaRPr lang="el-GR" sz="2600" b="1" dirty="0">
              <a:latin typeface="Bookman Old Style" panose="02050604050505020204" pitchFamily="18" charset="0"/>
            </a:endParaRPr>
          </a:p>
          <a:p>
            <a:endParaRPr lang="el-GR" sz="2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490604" y="6520502"/>
            <a:ext cx="5626100" cy="323850"/>
          </a:xfrm>
        </p:spPr>
        <p:txBody>
          <a:bodyPr/>
          <a:lstStyle/>
          <a:p>
            <a:r>
              <a:rPr lang="en-US" sz="140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Luckey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&amp;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Parsa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,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Arch Surgery 2003; 138(10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 1055-1060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83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944" y="195663"/>
            <a:ext cx="8520112" cy="686991"/>
          </a:xfrm>
        </p:spPr>
        <p:txBody>
          <a:bodyPr/>
          <a:lstStyle/>
          <a:p>
            <a:pPr algn="ctr"/>
            <a:r>
              <a:rPr lang="el-GR" sz="2700" dirty="0">
                <a:solidFill>
                  <a:srgbClr val="FFC000"/>
                </a:solidFill>
                <a:latin typeface="Bookman Old Style" panose="02050604050505020204" pitchFamily="18" charset="0"/>
              </a:rPr>
              <a:t>Δίψα &amp; Διαιτητικές συνήθειες στους ηλικιωμένους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1104900"/>
            <a:ext cx="6375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9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944" y="195663"/>
            <a:ext cx="8520112" cy="686991"/>
          </a:xfrm>
        </p:spPr>
        <p:txBody>
          <a:bodyPr/>
          <a:lstStyle/>
          <a:p>
            <a:pPr algn="ctr"/>
            <a:r>
              <a:rPr lang="el-GR" sz="2700" dirty="0">
                <a:solidFill>
                  <a:srgbClr val="FFC000"/>
                </a:solidFill>
                <a:latin typeface="Bookman Old Style" panose="02050604050505020204" pitchFamily="18" charset="0"/>
              </a:rPr>
              <a:t>Δίψα &amp; Διαιτητικές συνήθειες στους ηλικιωμένους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7" y="1192696"/>
            <a:ext cx="8524875" cy="4890051"/>
          </a:xfrm>
        </p:spPr>
        <p:txBody>
          <a:bodyPr/>
          <a:lstStyle/>
          <a:p>
            <a:pPr marL="0" indent="0">
              <a:buNone/>
            </a:pPr>
            <a:r>
              <a:rPr lang="el-GR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Οι ηλικιωμένοι με ιστορικό αρτηριακής υπέρτασης, καρδιαγγειακών, πνευμονικών νοσημάτων </a:t>
            </a:r>
            <a:r>
              <a:rPr lang="el-GR" sz="28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κ.ά</a:t>
            </a:r>
            <a:r>
              <a:rPr lang="el-GR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 μειώνουν την πρόσληψη </a:t>
            </a:r>
            <a:r>
              <a:rPr lang="el-GR" sz="28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Na</a:t>
            </a:r>
            <a:r>
              <a:rPr lang="el-GR" sz="2800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+</a:t>
            </a:r>
            <a:r>
              <a:rPr lang="el-GR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και </a:t>
            </a:r>
            <a:r>
              <a:rPr lang="el-GR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αυξάνουν την πρόσληψη K</a:t>
            </a:r>
            <a:r>
              <a:rPr lang="el-GR" sz="2800" baseline="30000" dirty="0">
                <a:solidFill>
                  <a:schemeClr val="bg1"/>
                </a:solidFill>
                <a:latin typeface="Bookman Old Style" panose="02050604050505020204" pitchFamily="18" charset="0"/>
              </a:rPr>
              <a:t>+</a:t>
            </a:r>
            <a:r>
              <a:rPr lang="el-GR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 με δική τους πρωτοβουλία ή/και με ιατρική σύσταση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644129" y="6476924"/>
            <a:ext cx="4406900" cy="2476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McLean et al,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Nutrients 2015; 7: 8930-8938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226" y="3631096"/>
            <a:ext cx="6096000" cy="250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1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944" y="61079"/>
            <a:ext cx="8520112" cy="686991"/>
          </a:xfrm>
        </p:spPr>
        <p:txBody>
          <a:bodyPr/>
          <a:lstStyle/>
          <a:p>
            <a:pPr algn="ctr"/>
            <a:r>
              <a:rPr lang="el-GR" sz="2700" dirty="0">
                <a:solidFill>
                  <a:srgbClr val="FFC000"/>
                </a:solidFill>
                <a:latin typeface="Bookman Old Style" panose="02050604050505020204" pitchFamily="18" charset="0"/>
              </a:rPr>
              <a:t>Δίψα &amp; Διαιτητικές συνήθειες στους ηλικιωμένους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80" y="899233"/>
            <a:ext cx="8524875" cy="4826000"/>
          </a:xfrm>
        </p:spPr>
        <p:txBody>
          <a:bodyPr/>
          <a:lstStyle/>
          <a:p>
            <a:pPr marL="0" indent="0">
              <a:buNone/>
            </a:pPr>
            <a:r>
              <a:rPr lang="el-G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Το </a:t>
            </a:r>
            <a:r>
              <a:rPr lang="el-GR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αίσθημα της δίψας μειώνεται με την </a:t>
            </a:r>
            <a:r>
              <a:rPr lang="el-G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ηλικία</a:t>
            </a:r>
          </a:p>
          <a:p>
            <a:pPr marL="0" indent="0" algn="ctr">
              <a:buNone/>
            </a:pPr>
            <a:r>
              <a:rPr lang="el-G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Όμως</a:t>
            </a:r>
            <a:endParaRPr lang="en-US" sz="2200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endParaRPr lang="el-GR" sz="2400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Οι </a:t>
            </a:r>
            <a:r>
              <a:rPr lang="el-GR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ηλικιωμένοι εμφανίζουν συχνότερα σύνδρομα </a:t>
            </a:r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υποθρεψίας</a:t>
            </a:r>
            <a:endParaRPr lang="en-US" sz="2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endParaRPr lang="el-GR" sz="2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endParaRPr lang="el-GR" sz="2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Όταν </a:t>
            </a:r>
            <a:r>
              <a:rPr lang="el-GR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χορηγείται σε ηλικιωμένους επαρκές θερμιδικό φορτίο και αλάτι στη διατροφή, το αίσθημα της δίψας είναι φυσιολογικό</a:t>
            </a:r>
          </a:p>
          <a:p>
            <a:endParaRPr lang="el-GR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endParaRPr lang="el-GR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765354" y="6295721"/>
            <a:ext cx="5010150" cy="413543"/>
          </a:xfrm>
        </p:spPr>
        <p:txBody>
          <a:bodyPr/>
          <a:lstStyle/>
          <a:p>
            <a:pPr algn="r"/>
            <a:r>
              <a:rPr lang="en-US" sz="140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Hendi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&amp;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Leshem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,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Br J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Nutr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2014; 112(10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 1621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637222" y="3242682"/>
            <a:ext cx="5336273" cy="2571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Laudisio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et al, 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Arch </a:t>
            </a:r>
            <a:r>
              <a:rPr lang="en-US" sz="140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Gerontol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Geriatr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2016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; 64: 75-81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83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944" y="109939"/>
            <a:ext cx="8520112" cy="485775"/>
          </a:xfrm>
        </p:spPr>
        <p:txBody>
          <a:bodyPr/>
          <a:lstStyle/>
          <a:p>
            <a:pPr algn="ctr"/>
            <a:r>
              <a:rPr lang="el-GR" sz="3600" dirty="0">
                <a:solidFill>
                  <a:srgbClr val="FFC000"/>
                </a:solidFill>
                <a:latin typeface="Bookman Old Style" panose="02050604050505020204" pitchFamily="18" charset="0"/>
              </a:rPr>
              <a:t>Ηλικιωμένοι και Φάρμακα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567" y="1743079"/>
            <a:ext cx="8524875" cy="4067175"/>
          </a:xfrm>
        </p:spPr>
        <p:txBody>
          <a:bodyPr/>
          <a:lstStyle/>
          <a:p>
            <a:pPr marL="0" indent="0">
              <a:buNone/>
            </a:pPr>
            <a:endParaRPr lang="el-GR" sz="21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500438" y="831854"/>
            <a:ext cx="2143125" cy="561975"/>
          </a:xfrm>
          <a:prstGeom prst="rect">
            <a:avLst/>
          </a:prstGeom>
          <a:noFill/>
          <a:ln w="9525" cap="flat" cmpd="sng" algn="ctr">
            <a:noFill/>
            <a:prstDash val="lgDashDot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28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ΓΗΡΑΝΣΗ</a:t>
            </a:r>
          </a:p>
        </p:txBody>
      </p:sp>
      <p:sp>
        <p:nvSpPr>
          <p:cNvPr id="5" name="Bent Arrow 4"/>
          <p:cNvSpPr/>
          <p:nvPr/>
        </p:nvSpPr>
        <p:spPr bwMode="auto">
          <a:xfrm rot="5400000" flipV="1">
            <a:off x="1875636" y="453235"/>
            <a:ext cx="1074735" cy="2209799"/>
          </a:xfrm>
          <a:prstGeom prst="bentArrow">
            <a:avLst>
              <a:gd name="adj1" fmla="val 22581"/>
              <a:gd name="adj2" fmla="val 30242"/>
              <a:gd name="adj3" fmla="val 25000"/>
              <a:gd name="adj4" fmla="val 59073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l-GR" sz="1500"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" y="2019300"/>
            <a:ext cx="3228975" cy="143827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Μεταβολές στη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Φαρμακοκινητική</a:t>
            </a:r>
            <a:r>
              <a:rPr lang="el-GR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&amp;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Φαρμακοδυναμική</a:t>
            </a:r>
          </a:p>
        </p:txBody>
      </p:sp>
      <p:sp>
        <p:nvSpPr>
          <p:cNvPr id="7" name="Bent Arrow 6"/>
          <p:cNvSpPr/>
          <p:nvPr/>
        </p:nvSpPr>
        <p:spPr bwMode="auto">
          <a:xfrm rot="5400000">
            <a:off x="6007896" y="673899"/>
            <a:ext cx="1100138" cy="1768470"/>
          </a:xfrm>
          <a:prstGeom prst="bentArrow">
            <a:avLst>
              <a:gd name="adj1" fmla="val 22581"/>
              <a:gd name="adj2" fmla="val 30242"/>
              <a:gd name="adj3" fmla="val 27235"/>
              <a:gd name="adj4" fmla="val 59073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l-GR" sz="1500"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411443" y="2456416"/>
            <a:ext cx="3228975" cy="6762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Συνυπάρχουσα Παθολογία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801" y="3609979"/>
            <a:ext cx="3949700" cy="1162051"/>
          </a:xfrm>
          <a:prstGeom prst="rect">
            <a:avLst/>
          </a:prstGeom>
        </p:spPr>
      </p:pic>
      <p:sp>
        <p:nvSpPr>
          <p:cNvPr id="11" name="Bent Arrow 10"/>
          <p:cNvSpPr/>
          <p:nvPr/>
        </p:nvSpPr>
        <p:spPr bwMode="auto">
          <a:xfrm rot="5400000" flipV="1">
            <a:off x="4249082" y="2658963"/>
            <a:ext cx="500063" cy="728867"/>
          </a:xfrm>
          <a:prstGeom prst="bentArrow">
            <a:avLst>
              <a:gd name="adj1" fmla="val 22581"/>
              <a:gd name="adj2" fmla="val 30242"/>
              <a:gd name="adj3" fmla="val 25000"/>
              <a:gd name="adj4" fmla="val 59073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l-GR" sz="1500">
              <a:latin typeface="Arial" charset="0"/>
            </a:endParaRPr>
          </a:p>
        </p:txBody>
      </p:sp>
      <p:sp>
        <p:nvSpPr>
          <p:cNvPr id="12" name="Bent Arrow 11"/>
          <p:cNvSpPr/>
          <p:nvPr/>
        </p:nvSpPr>
        <p:spPr bwMode="auto">
          <a:xfrm flipV="1">
            <a:off x="1304929" y="3514726"/>
            <a:ext cx="803271" cy="3031847"/>
          </a:xfrm>
          <a:prstGeom prst="bentArrow">
            <a:avLst>
              <a:gd name="adj1" fmla="val 22581"/>
              <a:gd name="adj2" fmla="val 30242"/>
              <a:gd name="adj3" fmla="val 25000"/>
              <a:gd name="adj4" fmla="val 59073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l-GR" sz="1500"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219448" y="3984624"/>
            <a:ext cx="2178051" cy="34607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ΠΟΛΥΦΑΡΜΑΚΙΑ</a:t>
            </a:r>
            <a:endParaRPr lang="el-GR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4" name="Bent Arrow 13"/>
          <p:cNvSpPr/>
          <p:nvPr/>
        </p:nvSpPr>
        <p:spPr bwMode="auto">
          <a:xfrm flipH="1" flipV="1">
            <a:off x="7007225" y="3181350"/>
            <a:ext cx="933450" cy="3404979"/>
          </a:xfrm>
          <a:prstGeom prst="bentArrow">
            <a:avLst>
              <a:gd name="adj1" fmla="val 22581"/>
              <a:gd name="adj2" fmla="val 30242"/>
              <a:gd name="adj3" fmla="val 25000"/>
              <a:gd name="adj4" fmla="val 59073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l-GR" sz="1500"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257554" y="4905375"/>
            <a:ext cx="2524125" cy="838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l-GR" sz="1500"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776538" y="5989984"/>
            <a:ext cx="3590925" cy="7487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συχνότητα</a:t>
            </a:r>
            <a:endParaRPr lang="en-US" sz="2400" b="1" dirty="0" smtClean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ΑΝΕΠΙΘΥΜΗΤΩΝ ΔΡΑΣΕΩΝ</a:t>
            </a:r>
            <a:endParaRPr lang="el-GR" sz="24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ΦΑΡΜΑΚΩΝ</a:t>
            </a:r>
          </a:p>
        </p:txBody>
      </p:sp>
      <p:sp>
        <p:nvSpPr>
          <p:cNvPr id="16" name="Down Arrow 15"/>
          <p:cNvSpPr/>
          <p:nvPr/>
        </p:nvSpPr>
        <p:spPr bwMode="auto">
          <a:xfrm>
            <a:off x="4343400" y="5029204"/>
            <a:ext cx="457200" cy="698496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l-GR" sz="1500">
              <a:latin typeface="Arial" charset="0"/>
            </a:endParaRPr>
          </a:p>
        </p:txBody>
      </p:sp>
      <p:sp>
        <p:nvSpPr>
          <p:cNvPr id="17" name="Up Arrow 16"/>
          <p:cNvSpPr/>
          <p:nvPr/>
        </p:nvSpPr>
        <p:spPr bwMode="auto">
          <a:xfrm>
            <a:off x="3220277" y="5605670"/>
            <a:ext cx="463827" cy="503583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11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/>
      <p:bldP spid="11" grpId="0" animBg="1"/>
      <p:bldP spid="12" grpId="0" animBg="1"/>
      <p:bldP spid="10" grpId="0" animBg="1"/>
      <p:bldP spid="14" grpId="0" animBg="1"/>
      <p:bldP spid="15" grpId="0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2700" dirty="0">
                <a:solidFill>
                  <a:srgbClr val="FFC000"/>
                </a:solidFill>
                <a:latin typeface="Bookman Old Style" panose="02050604050505020204" pitchFamily="18" charset="0"/>
              </a:rPr>
              <a:t>Ηλικιωμένοι και φάρμακα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680" y="965200"/>
            <a:ext cx="8524875" cy="3913585"/>
          </a:xfrm>
        </p:spPr>
        <p:txBody>
          <a:bodyPr/>
          <a:lstStyle/>
          <a:p>
            <a:r>
              <a:rPr lang="el-GR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 Το </a:t>
            </a:r>
            <a:r>
              <a:rPr lang="el-GR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16% των ασθενών της κοινότητας ηλικίας &gt;60 ετών </a:t>
            </a:r>
            <a:r>
              <a:rPr lang="el-GR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που επισκέφθηκαν Τ.Ε.Π. διαγνώστηκαν με ανεπιθύμητη δράση κάποιου φαρμακευτικού σκευάσματος</a:t>
            </a:r>
          </a:p>
          <a:p>
            <a:pPr marL="0" indent="0">
              <a:buNone/>
            </a:pPr>
            <a:endParaRPr lang="el-GR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l-GR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 Το </a:t>
            </a:r>
            <a:r>
              <a:rPr lang="el-GR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46,2 % νοσηλευόμενων ασθενών της ίδιας ηλικιακής ομάδας</a:t>
            </a:r>
            <a:r>
              <a:rPr lang="el-GR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 ανέπτυξαν ανεπιθύμητη δράση φαρμάκου κατά τη διάρκεια της νοσηλείας τους</a:t>
            </a:r>
          </a:p>
          <a:p>
            <a:endParaRPr lang="el-GR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Τα </a:t>
            </a:r>
            <a:r>
              <a:rPr lang="el-GR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διουρητικά μπορούν να προκαλέσουν στους ηλικιωμένους όλες τις πιθανές διαταραχές ισοζυγίου του ύδατος και ηλεκτρολυτών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813033" y="2266954"/>
            <a:ext cx="4826000" cy="3365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Malinovska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et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al, </a:t>
            </a:r>
            <a:r>
              <a:rPr lang="en-US" sz="140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Ther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Umsch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2015; 72(11-12): 673-677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851133" y="4343023"/>
            <a:ext cx="4787900" cy="29845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Passarelli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et al,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Drugs Aging 2005; 22(9): 767-777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346433" y="5937468"/>
            <a:ext cx="4292600" cy="28493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Khow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et al, </a:t>
            </a:r>
            <a:r>
              <a:rPr lang="en-US" sz="140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Curr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Drug </a:t>
            </a:r>
            <a:r>
              <a:rPr lang="en-US" sz="140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Saf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2014; 9(1): 2-15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sp useBgFill="1">
        <p:nvSpPr>
          <p:cNvPr id="8" name="Rectangle 7"/>
          <p:cNvSpPr/>
          <p:nvPr/>
        </p:nvSpPr>
        <p:spPr bwMode="auto">
          <a:xfrm>
            <a:off x="0" y="702365"/>
            <a:ext cx="9144000" cy="5620421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l-GR" sz="27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Πριν και </a:t>
            </a:r>
            <a:r>
              <a:rPr lang="el-GR" sz="27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κατά την περίοδο</a:t>
            </a:r>
            <a:r>
              <a:rPr lang="el-GR" sz="27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χορήγησης</a:t>
            </a:r>
            <a:endParaRPr lang="el-GR" sz="27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l-GR" sz="2700" dirty="0">
                <a:solidFill>
                  <a:schemeClr val="bg1"/>
                </a:solidFill>
                <a:latin typeface="Bookman Old Style" panose="02050604050505020204" pitchFamily="18" charset="0"/>
              </a:rPr>
              <a:t> οποιουδήποτε φαρμακευτικού </a:t>
            </a:r>
          </a:p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l-GR" sz="2700" dirty="0">
                <a:solidFill>
                  <a:schemeClr val="bg1"/>
                </a:solidFill>
                <a:latin typeface="Bookman Old Style" panose="02050604050505020204" pitchFamily="18" charset="0"/>
              </a:rPr>
              <a:t>σκευάσματος στους ηλικιωμένους </a:t>
            </a:r>
          </a:p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l-GR" sz="2700" dirty="0">
                <a:solidFill>
                  <a:schemeClr val="bg1"/>
                </a:solidFill>
                <a:latin typeface="Bookman Old Style" panose="02050604050505020204" pitchFamily="18" charset="0"/>
              </a:rPr>
              <a:t>θα πρέπει να αξιολογείται η</a:t>
            </a:r>
          </a:p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l-GR" sz="27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ΝΕΦΡΙΚΗ ΛΕΙΤΟΥΡΓΙΑ</a:t>
            </a:r>
          </a:p>
        </p:txBody>
      </p:sp>
    </p:spTree>
    <p:extLst>
      <p:ext uri="{BB962C8B-B14F-4D97-AF65-F5344CB8AC3E}">
        <p14:creationId xmlns:p14="http://schemas.microsoft.com/office/powerpoint/2010/main" val="329359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300" dirty="0">
                <a:solidFill>
                  <a:srgbClr val="FFC000"/>
                </a:solidFill>
                <a:latin typeface="Bookman Old Style" panose="02050604050505020204" pitchFamily="18" charset="0"/>
              </a:rPr>
              <a:t>Διαταραχές ύδατος και νατρίου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932" y="1257300"/>
            <a:ext cx="8524875" cy="4953000"/>
          </a:xfrm>
        </p:spPr>
        <p:txBody>
          <a:bodyPr/>
          <a:lstStyle/>
          <a:p>
            <a:pPr marL="0" indent="0">
              <a:buNone/>
            </a:pPr>
            <a:r>
              <a:rPr lang="el-GR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Η πρόσληψη και αποβολή ύδατος από τον οργανισμό καθορίζεται από την τονικότητα και την </a:t>
            </a:r>
            <a:r>
              <a:rPr lang="el-GR" sz="2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ωσμωτικότητα</a:t>
            </a:r>
            <a:r>
              <a:rPr lang="el-GR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 του ορού</a:t>
            </a:r>
          </a:p>
          <a:p>
            <a:pPr marL="0" indent="0" algn="ctr">
              <a:buNone/>
            </a:pPr>
            <a:endParaRPr lang="el-GR" sz="2400" b="1" dirty="0" smtClean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el-GR" sz="2400" dirty="0" smtClean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el-GR" sz="24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                     =                     + </a:t>
            </a:r>
            <a:r>
              <a:rPr lang="el-GR" sz="2400" dirty="0">
                <a:solidFill>
                  <a:srgbClr val="FFFF00"/>
                </a:solidFill>
                <a:latin typeface="Bookman Old Style" panose="02050604050505020204" pitchFamily="18" charset="0"/>
              </a:rPr>
              <a:t>[γλυκόζη]/18 + [ουρία]/6</a:t>
            </a:r>
          </a:p>
          <a:p>
            <a:pPr marL="0" indent="0" algn="ctr">
              <a:buNone/>
            </a:pPr>
            <a:endParaRPr lang="el-GR" sz="2400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el-GR" sz="21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el-GR" sz="21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endParaRPr lang="el-GR" sz="2100" b="1" dirty="0" smtClean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endParaRPr lang="el-GR" sz="21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endParaRPr lang="el-GR" sz="21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endParaRPr lang="el-GR" sz="21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Down Arrow 4"/>
          <p:cNvSpPr/>
          <p:nvPr/>
        </p:nvSpPr>
        <p:spPr bwMode="auto">
          <a:xfrm>
            <a:off x="4057552" y="4114800"/>
            <a:ext cx="622496" cy="1295399"/>
          </a:xfrm>
          <a:prstGeom prst="downArrow">
            <a:avLst/>
          </a:prstGeom>
          <a:solidFill>
            <a:srgbClr val="FFFF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l-GR" sz="1500">
              <a:latin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565031" y="5424564"/>
            <a:ext cx="6013938" cy="69635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21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ΔΥΣΝΑΤΡΙΑΙΜΙΕΣ = ΔΙΑΤΑΡΑΧΕΣ ΙΣΟΖΥΓΙΟΥ ΥΔΑΤΟΣ</a:t>
            </a:r>
            <a:endParaRPr lang="el-GR" sz="24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03200" y="3454400"/>
            <a:ext cx="2171700" cy="457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2400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Ωσμωτικότητα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819400" y="3365500"/>
            <a:ext cx="1587500" cy="584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dirty="0">
                <a:solidFill>
                  <a:srgbClr val="FFFF00"/>
                </a:solidFill>
                <a:latin typeface="Bookman Old Style" panose="02050604050505020204" pitchFamily="18" charset="0"/>
              </a:rPr>
              <a:t>2 χ [</a:t>
            </a:r>
            <a:r>
              <a:rPr lang="en-US" sz="2400" dirty="0">
                <a:solidFill>
                  <a:srgbClr val="FFFF00"/>
                </a:solidFill>
                <a:latin typeface="Bookman Old Style" panose="02050604050505020204" pitchFamily="18" charset="0"/>
              </a:rPr>
              <a:t>Na</a:t>
            </a:r>
            <a:r>
              <a:rPr lang="el-GR" sz="2400" baseline="30000" dirty="0">
                <a:solidFill>
                  <a:srgbClr val="FFFF00"/>
                </a:solidFill>
                <a:latin typeface="Bookman Old Style" panose="02050604050505020204" pitchFamily="18" charset="0"/>
              </a:rPr>
              <a:t>+</a:t>
            </a:r>
            <a:r>
              <a:rPr lang="el-GR" sz="2400" dirty="0">
                <a:solidFill>
                  <a:srgbClr val="FFFF00"/>
                </a:solidFill>
                <a:latin typeface="Bookman Old Style" panose="02050604050505020204" pitchFamily="18" charset="0"/>
              </a:rPr>
              <a:t>]</a:t>
            </a:r>
            <a:r>
              <a:rPr lang="el-GR" sz="2400" baseline="-25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ορού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27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7" grpId="1"/>
      <p:bldP spid="8" grpId="0"/>
      <p:bldP spid="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l-GR" sz="40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ΥΠΟΝΑΤΡΙΑΙΜΙΑ</a:t>
            </a:r>
            <a:endParaRPr lang="el-GR" sz="40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31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2700" dirty="0">
                <a:solidFill>
                  <a:schemeClr val="accent1"/>
                </a:solidFill>
                <a:latin typeface="Bookman Old Style" panose="02050604050505020204" pitchFamily="18" charset="0"/>
              </a:rPr>
              <a:t>Επίπτωση </a:t>
            </a:r>
            <a:r>
              <a:rPr lang="el-GR" sz="2700" dirty="0" err="1">
                <a:solidFill>
                  <a:schemeClr val="accent1"/>
                </a:solidFill>
                <a:latin typeface="Bookman Old Style" panose="02050604050505020204" pitchFamily="18" charset="0"/>
              </a:rPr>
              <a:t>υπονατριαιμίας</a:t>
            </a:r>
            <a:r>
              <a:rPr lang="el-GR" sz="2700" dirty="0">
                <a:solidFill>
                  <a:schemeClr val="accent1"/>
                </a:solidFill>
                <a:latin typeface="Bookman Old Style" panose="02050604050505020204" pitchFamily="18" charset="0"/>
              </a:rPr>
              <a:t> στους ηλικιωμένους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56" y="1308100"/>
            <a:ext cx="8547653" cy="480059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889612" y="6469414"/>
            <a:ext cx="5061992" cy="361290"/>
          </a:xfrm>
        </p:spPr>
        <p:txBody>
          <a:bodyPr/>
          <a:lstStyle/>
          <a:p>
            <a:pPr algn="r"/>
            <a:r>
              <a:rPr lang="da-DK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Mohan </a:t>
            </a:r>
            <a:r>
              <a:rPr lang="da-DK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et </a:t>
            </a:r>
            <a:r>
              <a:rPr lang="da-DK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al, </a:t>
            </a:r>
            <a:r>
              <a:rPr lang="da-DK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Am J </a:t>
            </a:r>
            <a:r>
              <a:rPr lang="da-DK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Med </a:t>
            </a:r>
            <a:r>
              <a:rPr lang="da-DK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2013; 126(12</a:t>
            </a:r>
            <a:r>
              <a:rPr lang="da-DK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):1127-37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58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600" dirty="0">
                <a:solidFill>
                  <a:srgbClr val="FFC000"/>
                </a:solidFill>
                <a:latin typeface="Bookman Old Style" panose="02050604050505020204" pitchFamily="18" charset="0"/>
              </a:rPr>
              <a:t>Ηλικιωμένοι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80" y="1041400"/>
            <a:ext cx="8524875" cy="4813299"/>
          </a:xfrm>
        </p:spPr>
        <p:txBody>
          <a:bodyPr/>
          <a:lstStyle/>
          <a:p>
            <a:r>
              <a:rPr lang="el-GR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Για τις περισσότερες επιστημονικές </a:t>
            </a:r>
            <a:r>
              <a:rPr lang="el-GR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μελέτες  </a:t>
            </a:r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4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Ηλικιωμένοι </a:t>
            </a:r>
            <a:r>
              <a:rPr lang="el-GR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(</a:t>
            </a:r>
            <a:r>
              <a:rPr lang="en-US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old) </a:t>
            </a:r>
            <a:r>
              <a:rPr lang="el-GR" sz="24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= άτομα </a:t>
            </a:r>
            <a:r>
              <a:rPr lang="el-GR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ηλικίας </a:t>
            </a:r>
            <a:r>
              <a:rPr lang="el-GR" sz="24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&gt; 65 ετών </a:t>
            </a:r>
          </a:p>
          <a:p>
            <a:pPr marL="0" indent="0">
              <a:buNone/>
            </a:pPr>
            <a:endParaRPr lang="en-US" sz="2400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Ανομοιογενής ηλικιακή ομάδα</a:t>
            </a:r>
            <a:endParaRPr lang="en-US" sz="2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endParaRPr lang="en-US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4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Υπέργηρα (</a:t>
            </a:r>
            <a:r>
              <a:rPr lang="en-US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older old)</a:t>
            </a:r>
            <a:r>
              <a:rPr lang="el-GR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l-GR" sz="24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= άτομα</a:t>
            </a:r>
            <a:r>
              <a:rPr lang="en-US" sz="24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l-GR" sz="24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ηλικίας &gt;</a:t>
            </a:r>
            <a:r>
              <a:rPr lang="el-GR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85 ετών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Οι υπέργηροι εμφανίζουν κλινικές και εργαστηριακές ιδιαιτερότητες συγκριτικά με άτομα ηλικίας 65-85 ετών</a:t>
            </a:r>
            <a:endParaRPr lang="el-GR" sz="24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l-GR" sz="2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l-GR" sz="2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l-GR" sz="2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738730" y="6405965"/>
            <a:ext cx="4826004" cy="226658"/>
          </a:xfrm>
        </p:spPr>
        <p:txBody>
          <a:bodyPr/>
          <a:lstStyle/>
          <a:p>
            <a:pPr algn="r"/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Kydd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et al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,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Maturitas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, 2016; 90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: 9-16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71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2700" dirty="0">
                <a:solidFill>
                  <a:schemeClr val="accent1"/>
                </a:solidFill>
                <a:latin typeface="Bookman Old Style" panose="02050604050505020204" pitchFamily="18" charset="0"/>
              </a:rPr>
              <a:t>Αυξημένη επίπτωση </a:t>
            </a:r>
            <a:r>
              <a:rPr lang="el-GR" sz="2700" dirty="0" err="1">
                <a:solidFill>
                  <a:schemeClr val="accent1"/>
                </a:solidFill>
                <a:latin typeface="Bookman Old Style" panose="02050604050505020204" pitchFamily="18" charset="0"/>
              </a:rPr>
              <a:t>υπονατριαιμίας</a:t>
            </a:r>
            <a:r>
              <a:rPr lang="el-GR" sz="2700" dirty="0">
                <a:solidFill>
                  <a:schemeClr val="accent1"/>
                </a:solidFill>
                <a:latin typeface="Bookman Old Style" panose="02050604050505020204" pitchFamily="18" charset="0"/>
              </a:rPr>
              <a:t> στις ηλικιωμένες γυναίκες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57" y="1435100"/>
            <a:ext cx="8537713" cy="4826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85396" y="6488625"/>
            <a:ext cx="4612940" cy="314783"/>
          </a:xfrm>
        </p:spPr>
        <p:txBody>
          <a:bodyPr/>
          <a:lstStyle/>
          <a:p>
            <a:pPr algn="r"/>
            <a:r>
              <a:rPr lang="da-DK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Shapiro </a:t>
            </a:r>
            <a:r>
              <a:rPr lang="da-DK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et </a:t>
            </a:r>
            <a:r>
              <a:rPr lang="da-DK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al, In </a:t>
            </a:r>
            <a:r>
              <a:rPr lang="da-DK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Med J </a:t>
            </a:r>
            <a:r>
              <a:rPr lang="da-DK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2010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; </a:t>
            </a:r>
            <a:r>
              <a:rPr lang="da-DK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40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:</a:t>
            </a:r>
            <a:r>
              <a:rPr lang="da-DK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da-DK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574-580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23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9" y="201613"/>
            <a:ext cx="8520112" cy="647700"/>
          </a:xfrm>
        </p:spPr>
        <p:txBody>
          <a:bodyPr/>
          <a:lstStyle/>
          <a:p>
            <a:pPr algn="ctr"/>
            <a:r>
              <a:rPr lang="el-GR" sz="2700" dirty="0">
                <a:solidFill>
                  <a:schemeClr val="accent1"/>
                </a:solidFill>
                <a:latin typeface="Bookman Old Style" panose="02050604050505020204" pitchFamily="18" charset="0"/>
              </a:rPr>
              <a:t>Επίπτωση </a:t>
            </a:r>
            <a:r>
              <a:rPr lang="el-GR" sz="2700" dirty="0" err="1">
                <a:solidFill>
                  <a:schemeClr val="accent1"/>
                </a:solidFill>
                <a:latin typeface="Bookman Old Style" panose="02050604050505020204" pitchFamily="18" charset="0"/>
              </a:rPr>
              <a:t>υπονατριαιμίας</a:t>
            </a:r>
            <a:r>
              <a:rPr lang="el-GR" sz="2700" dirty="0">
                <a:solidFill>
                  <a:schemeClr val="accent1"/>
                </a:solidFill>
                <a:latin typeface="Bookman Old Style" panose="02050604050505020204" pitchFamily="18" charset="0"/>
              </a:rPr>
              <a:t> στους ηλικιωμένους της κοινότητας</a:t>
            </a:r>
          </a:p>
        </p:txBody>
      </p:sp>
      <p:graphicFrame>
        <p:nvGraphicFramePr>
          <p:cNvPr id="17" name="Content Placeholder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2431473"/>
              </p:ext>
            </p:extLst>
          </p:nvPr>
        </p:nvGraphicFramePr>
        <p:xfrm>
          <a:off x="295279" y="1574800"/>
          <a:ext cx="8524875" cy="455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Footer Placeholder 17"/>
          <p:cNvSpPr>
            <a:spLocks noGrp="1"/>
          </p:cNvSpPr>
          <p:nvPr>
            <p:ph type="ftr" sz="quarter" idx="10"/>
          </p:nvPr>
        </p:nvSpPr>
        <p:spPr>
          <a:xfrm>
            <a:off x="3930555" y="6342499"/>
            <a:ext cx="4981430" cy="447261"/>
          </a:xfrm>
        </p:spPr>
        <p:txBody>
          <a:bodyPr/>
          <a:lstStyle/>
          <a:p>
            <a:pPr algn="r"/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Ganguli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et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al, </a:t>
            </a:r>
            <a:r>
              <a:rPr lang="en-US" sz="140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Clin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Nephrol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2015; 84(2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75-85</a:t>
            </a:r>
            <a:endParaRPr lang="en-US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r"/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Liamis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et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al,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Am J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Med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2013; 126(3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256-63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12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1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 uiExpand="1">
        <p:bldSub>
          <a:bldChart bld="category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2400" dirty="0">
                <a:solidFill>
                  <a:srgbClr val="FFC000"/>
                </a:solidFill>
                <a:latin typeface="Bookman Old Style" panose="02050604050505020204" pitchFamily="18" charset="0"/>
              </a:rPr>
              <a:t>Επίπτωση της υπονατριαιμίας στους ηλικιωμένους σε νοσοκομείο</a:t>
            </a:r>
            <a:br>
              <a:rPr lang="el-GR" sz="2400" dirty="0">
                <a:solidFill>
                  <a:srgbClr val="FFC000"/>
                </a:solidFill>
                <a:latin typeface="Bookman Old Style" panose="02050604050505020204" pitchFamily="18" charset="0"/>
              </a:rPr>
            </a:br>
            <a:r>
              <a:rPr lang="en-US" sz="24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(</a:t>
            </a:r>
            <a:r>
              <a:rPr lang="el-GR" sz="24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Αναδρομική </a:t>
            </a:r>
            <a:r>
              <a:rPr lang="el-GR" sz="2400" dirty="0">
                <a:solidFill>
                  <a:srgbClr val="FFC000"/>
                </a:solidFill>
                <a:latin typeface="Bookman Old Style" panose="02050604050505020204" pitchFamily="18" charset="0"/>
              </a:rPr>
              <a:t>Μελέτη 40 </a:t>
            </a:r>
            <a:r>
              <a:rPr lang="el-GR" sz="24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ετών</a:t>
            </a:r>
            <a:r>
              <a:rPr lang="en-US" sz="24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)</a:t>
            </a:r>
            <a:endParaRPr lang="el-GR" sz="24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1572765"/>
              </p:ext>
            </p:extLst>
          </p:nvPr>
        </p:nvGraphicFramePr>
        <p:xfrm>
          <a:off x="295279" y="1485900"/>
          <a:ext cx="8524875" cy="444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878617" y="6428096"/>
            <a:ext cx="5156200" cy="290203"/>
          </a:xfrm>
        </p:spPr>
        <p:txBody>
          <a:bodyPr/>
          <a:lstStyle/>
          <a:p>
            <a:pPr algn="r"/>
            <a:r>
              <a:rPr lang="da-DK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Mannesse </a:t>
            </a:r>
            <a:r>
              <a:rPr lang="da-DK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et </a:t>
            </a:r>
            <a:r>
              <a:rPr lang="da-DK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al, </a:t>
            </a:r>
            <a:r>
              <a:rPr lang="da-DK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Ageing Res </a:t>
            </a:r>
            <a:r>
              <a:rPr lang="da-DK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Rev </a:t>
            </a:r>
            <a:r>
              <a:rPr lang="da-DK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2013; 12(1</a:t>
            </a:r>
            <a:r>
              <a:rPr lang="da-DK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da-DK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165-73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38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2400" dirty="0">
                <a:solidFill>
                  <a:srgbClr val="FFC000"/>
                </a:solidFill>
                <a:latin typeface="Bookman Old Style" panose="02050604050505020204" pitchFamily="18" charset="0"/>
              </a:rPr>
              <a:t>Κοινά αίτια </a:t>
            </a:r>
            <a:r>
              <a:rPr lang="el-GR" sz="2400" dirty="0" err="1">
                <a:solidFill>
                  <a:srgbClr val="FFC000"/>
                </a:solidFill>
                <a:latin typeface="Bookman Old Style" panose="02050604050505020204" pitchFamily="18" charset="0"/>
              </a:rPr>
              <a:t>υπονατριαιμίας</a:t>
            </a:r>
            <a:r>
              <a:rPr lang="el-GR" sz="2400" dirty="0">
                <a:solidFill>
                  <a:srgbClr val="FFC000"/>
                </a:solidFill>
                <a:latin typeface="Bookman Old Style" panose="02050604050505020204" pitchFamily="18" charset="0"/>
              </a:rPr>
              <a:t> στους ηλικιωμένους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6442775"/>
              </p:ext>
            </p:extLst>
          </p:nvPr>
        </p:nvGraphicFramePr>
        <p:xfrm>
          <a:off x="759657" y="876300"/>
          <a:ext cx="7691511" cy="5542340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2436608"/>
                <a:gridCol w="2452469"/>
                <a:gridCol w="2802434"/>
              </a:tblGrid>
              <a:tr h="7868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Μειωμένο ολικό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Na</a:t>
                      </a:r>
                      <a:r>
                        <a:rPr lang="el-GR" sz="1600" b="1" baseline="300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+</a:t>
                      </a:r>
                      <a:r>
                        <a:rPr lang="el-GR" sz="16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οργανισμού</a:t>
                      </a:r>
                      <a:endParaRPr lang="el-GR" sz="20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Φυσιολογικό ολικό </a:t>
                      </a:r>
                      <a:r>
                        <a:rPr lang="el-GR" sz="1600" b="1" dirty="0" err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Na</a:t>
                      </a:r>
                      <a:r>
                        <a:rPr lang="el-GR" sz="1600" b="1" baseline="300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+</a:t>
                      </a:r>
                      <a:r>
                        <a:rPr lang="el-GR" sz="16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οργανισμού (περίσσεια ύδατος)</a:t>
                      </a:r>
                      <a:endParaRPr lang="el-GR" sz="20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Αυξημένο ολικό </a:t>
                      </a:r>
                      <a:r>
                        <a:rPr lang="el-GR" sz="1600" b="1" dirty="0" err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Na</a:t>
                      </a:r>
                      <a:r>
                        <a:rPr lang="el-GR" sz="1600" b="1" baseline="300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+</a:t>
                      </a:r>
                      <a:r>
                        <a:rPr lang="el-GR" sz="16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οργανισμού</a:t>
                      </a:r>
                      <a:endParaRPr lang="el-GR" sz="20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4755479">
                <a:tc>
                  <a:txBody>
                    <a:bodyPr/>
                    <a:lstStyle/>
                    <a:p>
                      <a:pPr marL="180340" indent="-1803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b="1" dirty="0" err="1">
                          <a:effectLst/>
                          <a:latin typeface="Bookman Old Style" panose="02050604050505020204" pitchFamily="18" charset="0"/>
                        </a:rPr>
                        <a:t>Θειαζιδικά</a:t>
                      </a:r>
                      <a:r>
                        <a:rPr lang="el-GR" sz="1600" b="1" dirty="0">
                          <a:effectLst/>
                          <a:latin typeface="Bookman Old Style" panose="02050604050505020204" pitchFamily="18" charset="0"/>
                        </a:rPr>
                        <a:t> διουρητικά (&gt;50% των περιπτώσεων)</a:t>
                      </a:r>
                      <a:endParaRPr lang="el-GR" sz="2000" b="1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marL="180340" indent="-1803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b="0" dirty="0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l-GR" sz="2000" b="0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marL="180340" indent="-1803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b="0" dirty="0">
                          <a:effectLst/>
                          <a:latin typeface="Bookman Old Style" panose="02050604050505020204" pitchFamily="18" charset="0"/>
                        </a:rPr>
                        <a:t>Νεφρική απώλεια άλατος</a:t>
                      </a:r>
                      <a:endParaRPr lang="el-GR" sz="2000" b="0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marL="180340" indent="-1803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b="0" dirty="0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l-GR" sz="2000" b="0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marL="180340" indent="-1803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b="0" dirty="0">
                          <a:effectLst/>
                          <a:latin typeface="Bookman Old Style" panose="02050604050505020204" pitchFamily="18" charset="0"/>
                        </a:rPr>
                        <a:t>Νόσος </a:t>
                      </a:r>
                      <a:r>
                        <a:rPr lang="en-US" sz="1600" b="0" dirty="0">
                          <a:effectLst/>
                          <a:latin typeface="Bookman Old Style" panose="02050604050505020204" pitchFamily="18" charset="0"/>
                        </a:rPr>
                        <a:t>Addison</a:t>
                      </a:r>
                      <a:endParaRPr lang="el-GR" sz="2000" b="0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b="0" dirty="0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l-GR" sz="2000" b="0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marL="180340" indent="-1803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b="1" dirty="0">
                          <a:effectLst/>
                          <a:latin typeface="Bookman Old Style" panose="02050604050505020204" pitchFamily="18" charset="0"/>
                        </a:rPr>
                        <a:t>Έμετοι, διάρροιες</a:t>
                      </a:r>
                      <a:endParaRPr lang="el-GR" sz="2000" b="1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marL="180340" indent="-1803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b="0" dirty="0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l-GR" sz="2000" b="0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marL="180340" indent="-1803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b="1" dirty="0">
                          <a:effectLst/>
                          <a:latin typeface="Bookman Old Style" panose="02050604050505020204" pitchFamily="18" charset="0"/>
                        </a:rPr>
                        <a:t>Χαμηλή πρόσληψη διαλυτών (λ.χ. </a:t>
                      </a:r>
                      <a:r>
                        <a:rPr lang="el-GR" sz="1600" b="1" dirty="0" err="1">
                          <a:effectLst/>
                          <a:latin typeface="Bookman Old Style" panose="02050604050505020204" pitchFamily="18" charset="0"/>
                        </a:rPr>
                        <a:t>υδρική</a:t>
                      </a:r>
                      <a:r>
                        <a:rPr lang="el-GR" sz="1600" b="1" dirty="0">
                          <a:effectLst/>
                          <a:latin typeface="Bookman Old Style" panose="02050604050505020204" pitchFamily="18" charset="0"/>
                        </a:rPr>
                        <a:t> δίαιτα)</a:t>
                      </a:r>
                      <a:endParaRPr lang="el-GR" sz="2000" b="1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marL="180340" indent="-1803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b="0" dirty="0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l-GR" sz="2000" b="0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marL="180340" indent="-1803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b="0" dirty="0">
                          <a:effectLst/>
                          <a:latin typeface="Bookman Old Style" panose="02050604050505020204" pitchFamily="18" charset="0"/>
                        </a:rPr>
                        <a:t>Χαμηλή ωσμωτική σίτιση με </a:t>
                      </a:r>
                      <a:r>
                        <a:rPr lang="el-GR" sz="1600" b="0" dirty="0" err="1">
                          <a:effectLst/>
                          <a:latin typeface="Bookman Old Style" panose="02050604050505020204" pitchFamily="18" charset="0"/>
                        </a:rPr>
                        <a:t>ρινογαστρικό</a:t>
                      </a:r>
                      <a:r>
                        <a:rPr lang="el-GR" sz="1600" b="0" dirty="0">
                          <a:effectLst/>
                          <a:latin typeface="Bookman Old Style" panose="02050604050505020204" pitchFamily="18" charset="0"/>
                        </a:rPr>
                        <a:t> σωλήνα</a:t>
                      </a:r>
                      <a:endParaRPr lang="el-GR" sz="20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34620" indent="-13462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Σύνδρομο απρόσφορης έκκρισης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ADH </a:t>
                      </a:r>
                      <a:r>
                        <a:rPr lang="el-GR" sz="1600" b="1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(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SIADH</a:t>
                      </a:r>
                      <a:r>
                        <a:rPr lang="el-GR" sz="16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)</a:t>
                      </a:r>
                      <a:endParaRPr lang="el-GR" sz="20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marL="134620" indent="-13462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solidFill>
                            <a:srgbClr val="002060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l-GR" sz="2000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marL="134620" indent="-13462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Bookman Old Style" panose="02050604050505020204" pitchFamily="18" charset="0"/>
                        </a:rPr>
                        <a:t>Υποθυρεοειδισμός</a:t>
                      </a:r>
                      <a:endParaRPr lang="el-GR" sz="2000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marL="134620" indent="-13462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l-GR" sz="2000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marL="134620" indent="-13462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Bookman Old Style" panose="02050604050505020204" pitchFamily="18" charset="0"/>
                        </a:rPr>
                        <a:t>Ανεπάρκεια </a:t>
                      </a:r>
                      <a:r>
                        <a:rPr lang="el-GR" sz="1600" dirty="0" err="1">
                          <a:effectLst/>
                          <a:latin typeface="Bookman Old Style" panose="02050604050505020204" pitchFamily="18" charset="0"/>
                        </a:rPr>
                        <a:t>γλυκοκορτικοειδών</a:t>
                      </a:r>
                      <a:endParaRPr lang="el-GR" sz="2000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l-GR" sz="2000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Bookman Old Style" panose="02050604050505020204" pitchFamily="18" charset="0"/>
                        </a:rPr>
                        <a:t>Ψυχογενής πολυδιψία</a:t>
                      </a:r>
                      <a:endParaRPr lang="el-GR" sz="2000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l-GR" sz="2000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b="1" dirty="0">
                          <a:effectLst/>
                          <a:latin typeface="Bookman Old Style" panose="02050604050505020204" pitchFamily="18" charset="0"/>
                        </a:rPr>
                        <a:t>Χορήγηση </a:t>
                      </a:r>
                      <a:r>
                        <a:rPr lang="el-GR" sz="1600" b="1" dirty="0" err="1">
                          <a:effectLst/>
                          <a:latin typeface="Bookman Old Style" panose="02050604050505020204" pitchFamily="18" charset="0"/>
                        </a:rPr>
                        <a:t>υπότονων</a:t>
                      </a:r>
                      <a:r>
                        <a:rPr lang="el-GR" sz="1600" b="1" dirty="0">
                          <a:effectLst/>
                          <a:latin typeface="Bookman Old Style" panose="02050604050505020204" pitchFamily="18" charset="0"/>
                        </a:rPr>
                        <a:t> διαλυμάτων</a:t>
                      </a:r>
                      <a:endParaRPr lang="el-GR" sz="2000" b="1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67640" indent="-1676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Συμφορητική καρδιακή ανεπάρκεια</a:t>
                      </a:r>
                      <a:endParaRPr lang="el-GR" sz="20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marL="167640" indent="-1676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l-GR" sz="20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marL="167640" indent="-1676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Ηπατική κίρρωση</a:t>
                      </a:r>
                      <a:endParaRPr lang="el-GR" sz="20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marL="167640" indent="-1676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l-GR" sz="20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marL="167640" indent="-1676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Νεφρωσικό </a:t>
                      </a:r>
                      <a:r>
                        <a:rPr lang="el-GR" sz="16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σύνδρομο</a:t>
                      </a:r>
                      <a:endParaRPr lang="el-GR" sz="20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marL="167640" indent="-1676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l-GR" sz="20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marL="167640" indent="-1676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Νεφρική ανεπάρκεια</a:t>
                      </a:r>
                      <a:endParaRPr lang="el-GR" sz="20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44093" y="6517618"/>
            <a:ext cx="5372100" cy="258494"/>
          </a:xfrm>
        </p:spPr>
        <p:txBody>
          <a:bodyPr/>
          <a:lstStyle/>
          <a:p>
            <a:pPr algn="r"/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Soiza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et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al, Rev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Clin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Gerontol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2008;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18:143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-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158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99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2700" dirty="0">
                <a:solidFill>
                  <a:srgbClr val="FFC000"/>
                </a:solidFill>
                <a:latin typeface="Bookman Old Style" panose="02050604050505020204" pitchFamily="18" charset="0"/>
              </a:rPr>
              <a:t>Υπάρχει ιδιοπαθές </a:t>
            </a:r>
            <a:r>
              <a:rPr lang="en-US" sz="2700" dirty="0">
                <a:solidFill>
                  <a:srgbClr val="FFC000"/>
                </a:solidFill>
                <a:latin typeface="Bookman Old Style" panose="02050604050505020204" pitchFamily="18" charset="0"/>
              </a:rPr>
              <a:t>SIADH </a:t>
            </a:r>
            <a:r>
              <a:rPr lang="el-GR" sz="2700" dirty="0">
                <a:solidFill>
                  <a:srgbClr val="FFC000"/>
                </a:solidFill>
                <a:latin typeface="Bookman Old Style" panose="02050604050505020204" pitchFamily="18" charset="0"/>
              </a:rPr>
              <a:t>στους ηλικιωμένους</a:t>
            </a:r>
            <a:r>
              <a:rPr lang="en-US" sz="2700" dirty="0">
                <a:solidFill>
                  <a:srgbClr val="FFC000"/>
                </a:solidFill>
                <a:latin typeface="Bookman Old Style" panose="02050604050505020204" pitchFamily="18" charset="0"/>
              </a:rPr>
              <a:t>;</a:t>
            </a:r>
            <a:endParaRPr lang="el-GR" sz="27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80" y="1785718"/>
            <a:ext cx="8524875" cy="3802282"/>
          </a:xfrm>
        </p:spPr>
        <p:txBody>
          <a:bodyPr/>
          <a:lstStyle/>
          <a:p>
            <a:r>
              <a:rPr lang="el-GR" sz="2400" b="1" dirty="0">
                <a:solidFill>
                  <a:schemeClr val="bg1"/>
                </a:solidFill>
              </a:rPr>
              <a:t> </a:t>
            </a:r>
            <a:r>
              <a:rPr lang="el-GR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Θεωρήθηκε πιθανή η ανάπτυξη ιδιοπαθούς συνδρόμου απρόσφορης έκκρισης </a:t>
            </a:r>
            <a:r>
              <a:rPr lang="en-US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ADH</a:t>
            </a:r>
            <a:r>
              <a:rPr lang="el-G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στους ηλικιωμένους</a:t>
            </a:r>
          </a:p>
          <a:p>
            <a:pPr marL="0" indent="0">
              <a:buNone/>
            </a:pPr>
            <a:endParaRPr lang="el-GR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endParaRPr lang="el-GR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l-GR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Το σύνδρομο απρόσφορης έκκρισης </a:t>
            </a:r>
            <a:r>
              <a:rPr lang="en-US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ADH </a:t>
            </a:r>
            <a:r>
              <a:rPr lang="el-G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στους </a:t>
            </a:r>
            <a:r>
              <a:rPr lang="el-GR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ηλικιωμένους αναπτύσσεται εξαιτίας της συννοσηρότητας και της λήψης πλήθους φαρμακευτικών σκευασμάτων</a:t>
            </a: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78105" y="5704352"/>
            <a:ext cx="4454774" cy="251947"/>
          </a:xfrm>
        </p:spPr>
        <p:txBody>
          <a:bodyPr/>
          <a:lstStyle/>
          <a:p>
            <a:pPr algn="r"/>
            <a:r>
              <a:rPr lang="en-US" sz="140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Soiza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et al,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J </a:t>
            </a:r>
            <a:r>
              <a:rPr lang="en-US" sz="140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Clin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Med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2014; 3(3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944-58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835021" y="2743320"/>
            <a:ext cx="4749412" cy="4431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67500" tIns="35100" rIns="67500" bIns="35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Miller et al,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J Am </a:t>
            </a:r>
            <a:r>
              <a:rPr lang="en-US" sz="140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Geriatr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Soc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1996; 44(4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404-8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92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7721009"/>
              </p:ext>
            </p:extLst>
          </p:nvPr>
        </p:nvGraphicFramePr>
        <p:xfrm>
          <a:off x="284728" y="419100"/>
          <a:ext cx="8524876" cy="5930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2438"/>
                <a:gridCol w="4262438"/>
              </a:tblGrid>
              <a:tr h="571684">
                <a:tc gridSpan="2">
                  <a:txBody>
                    <a:bodyPr/>
                    <a:lstStyle/>
                    <a:p>
                      <a:pPr algn="ctr"/>
                      <a:r>
                        <a:rPr lang="el-GR" sz="1600" b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Κύριες αιτίες και υποκείμενοι μηχανισμοί της προκαλούμενης από φάρμακα </a:t>
                      </a:r>
                      <a:r>
                        <a:rPr lang="el-GR" sz="1600" b="1" kern="1200" dirty="0" err="1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υπονατριαιμίας</a:t>
                      </a:r>
                      <a:endParaRPr lang="el-GR" sz="16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1234421">
                <a:tc gridSpan="2">
                  <a:txBody>
                    <a:bodyPr/>
                    <a:lstStyle/>
                    <a:p>
                      <a:r>
                        <a:rPr lang="el-GR" sz="12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Φάρμακα που επηρεάζουν την ομοιόσταση νατρίου και νερού</a:t>
                      </a:r>
                      <a:endParaRPr lang="el-GR" sz="1200" kern="1200" dirty="0" smtClean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el-GR" sz="12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Διουρητικά</a:t>
                      </a:r>
                      <a:endParaRPr lang="el-GR" sz="1200" kern="1200" dirty="0" smtClean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lvl="2"/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Θειαζιδικά</a:t>
                      </a:r>
                      <a:endParaRPr lang="el-GR" sz="1200" kern="1200" dirty="0" smtClean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lvl="2"/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Ινταπαμίδη</a:t>
                      </a:r>
                      <a:endParaRPr lang="el-GR" sz="1200" kern="1200" dirty="0" smtClean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lvl="2"/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Αμιλορίδη</a:t>
                      </a:r>
                      <a:endParaRPr lang="el-GR" sz="1200" kern="1200" dirty="0" smtClean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lvl="2"/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Διουρητικά της αγκύλης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lvl="0"/>
                      <a:endParaRPr lang="el-GR" sz="1400" kern="1200" dirty="0" smtClean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9529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Φάρμακα που επηρεάζουν την ομοιόσταση μόνο του νερού</a:t>
                      </a:r>
                      <a:endParaRPr lang="el-GR" sz="1200" kern="1200" dirty="0" smtClean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l-GR" sz="1200" dirty="0"/>
                    </a:p>
                  </a:txBody>
                  <a:tcPr marL="68580" marR="68580" marT="34290" marB="34290"/>
                </a:tc>
              </a:tr>
              <a:tr h="1783971">
                <a:tc rowSpan="2">
                  <a:txBody>
                    <a:bodyPr/>
                    <a:lstStyle/>
                    <a:p>
                      <a:r>
                        <a:rPr lang="el-GR" sz="12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Αυξημένη </a:t>
                      </a:r>
                      <a:r>
                        <a:rPr lang="el-GR" sz="1200" b="1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υποθαλαμική</a:t>
                      </a:r>
                      <a:r>
                        <a:rPr lang="el-GR" sz="12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παραγωγή </a:t>
                      </a: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ADH</a:t>
                      </a:r>
                      <a:endParaRPr lang="el-GR" sz="1200" kern="1200" dirty="0" smtClean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el-GR" sz="12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Αντικαταθλιπτικά</a:t>
                      </a:r>
                    </a:p>
                    <a:p>
                      <a:pPr lvl="1"/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Τρικυκλικά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αντικαταθλιπτικά (</a:t>
                      </a:r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αμιτρυπτιλίνη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προτριπτυλίνη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δεσιπραμίνη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lvl="1"/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Ειδικοί αναστολείς </a:t>
                      </a:r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επαναπρόσληψης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της </a:t>
                      </a:r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σεροτονίνης</a:t>
                      </a:r>
                      <a:endParaRPr lang="el-GR" sz="1200" kern="1200" dirty="0" smtClean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Αναστολείς της </a:t>
                      </a:r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μονοαμινοοξειδάσης</a:t>
                      </a:r>
                      <a:endParaRPr lang="el-GR" sz="1200" kern="1200" dirty="0" smtClean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el-GR" sz="1200" b="1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Αντιψυχωσικά</a:t>
                      </a:r>
                      <a:r>
                        <a:rPr lang="el-GR" sz="12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φάρμακα</a:t>
                      </a:r>
                    </a:p>
                    <a:p>
                      <a:pPr lvl="1"/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Φαινοθειαζίνες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θειοριδαζίνη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τριφθοριοπεραζίνη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lvl="1"/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Βουτυροφαινόνες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αλοπεριδόλη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r>
                        <a:rPr lang="el-GR" sz="12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Αντιεπιληπτικά φάρμακα</a:t>
                      </a:r>
                    </a:p>
                    <a:p>
                      <a:pPr lvl="1"/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Καρβαμαζεπίνη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οξκαρβαζεπίνη</a:t>
                      </a:r>
                      <a:endParaRPr lang="el-GR" sz="1200" kern="1200" dirty="0" smtClean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Βαλπροϊκό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νάτριο</a:t>
                      </a:r>
                    </a:p>
                    <a:p>
                      <a:r>
                        <a:rPr lang="el-GR" sz="12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Αντικαρκινικοί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2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παράγοντες</a:t>
                      </a:r>
                    </a:p>
                    <a:p>
                      <a:pPr lvl="1"/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Αλκαλοειδή της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vinca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βινκριστίνη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βινπλαστίνη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lvl="1"/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Παράγωγα </a:t>
                      </a:r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πλατίνης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σισπλατίνη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καρβοπλατίνη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lvl="1"/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Κυκλοφωσφαμίδη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μελφαλάνη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ιφοσφαμίδη</a:t>
                      </a:r>
                      <a:endParaRPr lang="el-GR" sz="1200" kern="1200" dirty="0" smtClean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el-GR" sz="12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Διάφορα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μεθοτρεξάτη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ιντερφερόνη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και </a:t>
                      </a:r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λεβαμιζόλη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πεντοστατίνη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μονοκλωνικά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αντισώματα)</a:t>
                      </a:r>
                    </a:p>
                    <a:p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Οπιοειδή</a:t>
                      </a:r>
                      <a:endParaRPr lang="el-GR" sz="1200" kern="1200" dirty="0" smtClean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l-GR" sz="12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Ενίσχυση της δράσης της </a:t>
                      </a: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ADH</a:t>
                      </a:r>
                      <a:endParaRPr lang="el-GR" sz="1200" kern="1200" dirty="0" smtClean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el-GR" sz="12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Αντιεπιληπτικά φάρμακα</a:t>
                      </a:r>
                    </a:p>
                    <a:p>
                      <a:pPr lvl="1"/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Καρβαμαζεπίνη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λαμοτριγίνη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el-GR" sz="12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Αντιδιαβητικά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2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φάρμακα</a:t>
                      </a:r>
                    </a:p>
                    <a:p>
                      <a:pPr lvl="1"/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Χλωροπροπαμίδη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τολβουταμίδη</a:t>
                      </a:r>
                      <a:endParaRPr lang="el-GR" sz="1200" kern="1200" dirty="0" smtClean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el-GR" sz="12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Αντικαρκινικοί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2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παράγοντες</a:t>
                      </a:r>
                    </a:p>
                    <a:p>
                      <a:pPr lvl="1"/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Αλκυλιωτικοί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παράγοντες (ΕΦ </a:t>
                      </a:r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κυκλοφωσφαμίδη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r>
                        <a:rPr lang="el-GR" sz="12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Μη </a:t>
                      </a:r>
                      <a:r>
                        <a:rPr lang="el-GR" sz="1200" b="1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στεροειδή</a:t>
                      </a:r>
                      <a:r>
                        <a:rPr lang="el-GR" sz="12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αντιφλεγμονώδη φάρμακα</a:t>
                      </a:r>
                    </a:p>
                    <a:p>
                      <a:endParaRPr lang="el-GR" sz="900" dirty="0"/>
                    </a:p>
                  </a:txBody>
                  <a:tcPr marL="68580" marR="68580" marT="34290" marB="34290"/>
                </a:tc>
              </a:tr>
              <a:tr h="2045532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2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Επανατοποθέτηση του </a:t>
                      </a:r>
                      <a:r>
                        <a:rPr lang="el-GR" sz="1200" b="1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ωσμωστάτη</a:t>
                      </a:r>
                      <a:endParaRPr lang="el-GR" sz="1200" kern="1200" dirty="0" smtClean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el-GR" sz="12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Αντικαταθλιπτικά</a:t>
                      </a:r>
                    </a:p>
                    <a:p>
                      <a:pPr lvl="1"/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B</a:t>
                      </a:r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ενλαφαξίνη</a:t>
                      </a:r>
                      <a:endParaRPr lang="el-GR" sz="1200" kern="1200" dirty="0" smtClean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el-GR" sz="12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Αντιεπιληπτικά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φάρμακα</a:t>
                      </a:r>
                    </a:p>
                    <a:p>
                      <a:pPr lvl="1"/>
                      <a:r>
                        <a:rPr lang="el-GR" sz="1200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Καρβαμαζεπίνη</a:t>
                      </a:r>
                      <a:endParaRPr lang="el-GR" sz="1200" kern="1200" dirty="0" smtClean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endParaRPr lang="el-GR" sz="12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213101" y="6472793"/>
            <a:ext cx="5626104" cy="232808"/>
          </a:xfrm>
        </p:spPr>
        <p:txBody>
          <a:bodyPr/>
          <a:lstStyle/>
          <a:p>
            <a:pPr algn="r"/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Liamis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et al,  AJKD 2008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;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52(1):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144-153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371061" y="1152939"/>
            <a:ext cx="1683026" cy="26504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45166" y="2723321"/>
            <a:ext cx="1683026" cy="26504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31913" y="3816626"/>
            <a:ext cx="2286000" cy="24516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05408" y="4353339"/>
            <a:ext cx="2365513" cy="27167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58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200" dirty="0" err="1">
                <a:solidFill>
                  <a:srgbClr val="FFC000"/>
                </a:solidFill>
                <a:latin typeface="Bookman Old Style" panose="02050604050505020204" pitchFamily="18" charset="0"/>
              </a:rPr>
              <a:t>Πολυπαραγοντικής</a:t>
            </a:r>
            <a:r>
              <a:rPr lang="el-GR" sz="3200" dirty="0">
                <a:solidFill>
                  <a:srgbClr val="FFC000"/>
                </a:solidFill>
                <a:latin typeface="Bookman Old Style" panose="02050604050505020204" pitchFamily="18" charset="0"/>
              </a:rPr>
              <a:t> αιτιολογίας η </a:t>
            </a:r>
            <a:r>
              <a:rPr lang="el-GR" sz="3200" dirty="0" err="1">
                <a:solidFill>
                  <a:srgbClr val="FFC000"/>
                </a:solidFill>
                <a:latin typeface="Bookman Old Style" panose="02050604050505020204" pitchFamily="18" charset="0"/>
              </a:rPr>
              <a:t>υπονατριαιμία</a:t>
            </a:r>
            <a:r>
              <a:rPr lang="el-GR" sz="3200" dirty="0">
                <a:solidFill>
                  <a:srgbClr val="FFC000"/>
                </a:solidFill>
                <a:latin typeface="Bookman Old Style" panose="02050604050505020204" pitchFamily="18" charset="0"/>
              </a:rPr>
              <a:t> στους ηλικιωμένους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024570" y="6391403"/>
            <a:ext cx="4368800" cy="235153"/>
          </a:xfrm>
        </p:spPr>
        <p:txBody>
          <a:bodyPr/>
          <a:lstStyle/>
          <a:p>
            <a:pPr algn="r"/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Shapiro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et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al,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In Med J 2010; 40: 574-580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22" y="1286014"/>
            <a:ext cx="7354957" cy="388233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9563" y="1820380"/>
            <a:ext cx="8524875" cy="4553916"/>
          </a:xfrm>
        </p:spPr>
        <p:txBody>
          <a:bodyPr/>
          <a:lstStyle/>
          <a:p>
            <a:pPr algn="ctr"/>
            <a:endParaRPr lang="el-GR" sz="1600" dirty="0" smtClean="0"/>
          </a:p>
          <a:p>
            <a:pPr algn="ctr"/>
            <a:endParaRPr lang="el-GR" sz="1600" dirty="0"/>
          </a:p>
          <a:p>
            <a:pPr algn="ctr"/>
            <a:endParaRPr lang="el-GR" sz="1600" dirty="0" smtClean="0"/>
          </a:p>
          <a:p>
            <a:pPr algn="ctr"/>
            <a:endParaRPr lang="el-GR" sz="1600" dirty="0"/>
          </a:p>
          <a:p>
            <a:pPr algn="ctr"/>
            <a:endParaRPr lang="el-GR" sz="1600" dirty="0" smtClean="0"/>
          </a:p>
          <a:p>
            <a:pPr algn="ctr"/>
            <a:endParaRPr lang="el-GR" sz="1600" dirty="0"/>
          </a:p>
          <a:p>
            <a:pPr algn="ctr"/>
            <a:endParaRPr lang="el-GR" sz="1600" dirty="0" smtClean="0"/>
          </a:p>
          <a:p>
            <a:pPr algn="ctr"/>
            <a:endParaRPr lang="el-GR" sz="1600" dirty="0"/>
          </a:p>
          <a:p>
            <a:pPr algn="ctr"/>
            <a:endParaRPr lang="el-GR" sz="1600" dirty="0" smtClean="0"/>
          </a:p>
          <a:p>
            <a:pPr marL="0" indent="0" algn="ctr">
              <a:buNone/>
            </a:pPr>
            <a:endParaRPr lang="el-GR" sz="2400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el-G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Κεντρικός ρόλος των </a:t>
            </a:r>
            <a:r>
              <a:rPr lang="el-GR" sz="28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θειαζιδικών</a:t>
            </a:r>
            <a:r>
              <a:rPr lang="el-G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διουρητικών </a:t>
            </a:r>
            <a:endParaRPr lang="el-GR" sz="3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91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2800" dirty="0" err="1">
                <a:solidFill>
                  <a:srgbClr val="FFC000"/>
                </a:solidFill>
                <a:latin typeface="Bookman Old Style" panose="02050604050505020204" pitchFamily="18" charset="0"/>
              </a:rPr>
              <a:t>Θειαζιδικά</a:t>
            </a:r>
            <a:r>
              <a:rPr lang="el-GR" sz="2800" dirty="0">
                <a:solidFill>
                  <a:srgbClr val="FFC000"/>
                </a:solidFill>
                <a:latin typeface="Bookman Old Style" panose="02050604050505020204" pitchFamily="18" charset="0"/>
              </a:rPr>
              <a:t> διουρητικά και </a:t>
            </a:r>
            <a:r>
              <a:rPr lang="el-GR" sz="2800" dirty="0" err="1">
                <a:solidFill>
                  <a:srgbClr val="FFC000"/>
                </a:solidFill>
                <a:latin typeface="Bookman Old Style" panose="02050604050505020204" pitchFamily="18" charset="0"/>
              </a:rPr>
              <a:t>υπονατριαιμία</a:t>
            </a:r>
            <a:r>
              <a:rPr lang="el-GR" sz="2800" dirty="0">
                <a:solidFill>
                  <a:srgbClr val="FFC000"/>
                </a:solidFill>
                <a:latin typeface="Bookman Old Style" panose="02050604050505020204" pitchFamily="18" charset="0"/>
              </a:rPr>
              <a:t> στους ηλικιωμένους</a:t>
            </a:r>
            <a:endParaRPr lang="el-GR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95280" y="1444488"/>
            <a:ext cx="8524875" cy="3928496"/>
          </a:xfrm>
        </p:spPr>
        <p:txBody>
          <a:bodyPr/>
          <a:lstStyle/>
          <a:p>
            <a:r>
              <a:rPr lang="el-GR" sz="21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Σε </a:t>
            </a:r>
            <a:r>
              <a:rPr lang="el-GR" sz="2100" dirty="0">
                <a:solidFill>
                  <a:schemeClr val="bg1"/>
                </a:solidFill>
                <a:latin typeface="Bookman Old Style" panose="02050604050505020204" pitchFamily="18" charset="0"/>
              </a:rPr>
              <a:t>ασθενείς ηλικίας &gt;60 ετών που λάμβαναν διουρητική αγωγή αναπτύχθηκε </a:t>
            </a:r>
            <a:r>
              <a:rPr lang="el-GR" sz="21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υπονατριαιμία</a:t>
            </a:r>
            <a:r>
              <a:rPr lang="el-GR" sz="2100" dirty="0">
                <a:solidFill>
                  <a:schemeClr val="bg1"/>
                </a:solidFill>
                <a:latin typeface="Bookman Old Style" panose="02050604050505020204" pitchFamily="18" charset="0"/>
              </a:rPr>
              <a:t> στο </a:t>
            </a:r>
            <a:r>
              <a:rPr lang="el-GR" sz="21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24%</a:t>
            </a:r>
            <a:r>
              <a:rPr lang="el-GR" sz="2100" dirty="0">
                <a:solidFill>
                  <a:schemeClr val="bg1"/>
                </a:solidFill>
                <a:latin typeface="Bookman Old Style" panose="02050604050505020204" pitchFamily="18" charset="0"/>
              </a:rPr>
              <a:t> (49/202) εκ των οποίων το 73,46% λάμβανε </a:t>
            </a:r>
            <a:r>
              <a:rPr lang="el-GR" sz="21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θειαζιδικό</a:t>
            </a:r>
            <a:r>
              <a:rPr lang="el-GR" sz="2100" dirty="0">
                <a:solidFill>
                  <a:schemeClr val="bg1"/>
                </a:solidFill>
                <a:latin typeface="Bookman Old Style" panose="02050604050505020204" pitchFamily="18" charset="0"/>
              </a:rPr>
              <a:t> διουρητικό</a:t>
            </a:r>
            <a:r>
              <a:rPr lang="en-US" sz="2100" dirty="0">
                <a:solidFill>
                  <a:schemeClr val="bg1"/>
                </a:solidFill>
                <a:latin typeface="Bookman Old Style" panose="02050604050505020204" pitchFamily="18" charset="0"/>
              </a:rPr>
              <a:t>. </a:t>
            </a:r>
            <a:endParaRPr lang="el-GR" sz="21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l-GR" sz="21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</a:p>
          <a:p>
            <a:r>
              <a:rPr lang="el-GR" sz="21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Τα </a:t>
            </a:r>
            <a:r>
              <a:rPr lang="el-GR" sz="21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2/3 του συνόλου των ασθενών που ανέπτυξαν </a:t>
            </a:r>
            <a:r>
              <a:rPr lang="el-GR" sz="21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υπονατριαιμία</a:t>
            </a:r>
            <a:r>
              <a:rPr lang="el-GR" sz="21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ήταν ηλικίας &gt;75 ετών</a:t>
            </a:r>
          </a:p>
          <a:p>
            <a:pPr marL="0" indent="0">
              <a:buNone/>
            </a:pPr>
            <a:endParaRPr lang="el-GR" sz="21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l-GR" sz="21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Έχει </a:t>
            </a:r>
            <a:r>
              <a:rPr lang="el-GR" sz="2100" dirty="0">
                <a:solidFill>
                  <a:schemeClr val="bg1"/>
                </a:solidFill>
                <a:latin typeface="Bookman Old Style" panose="02050604050505020204" pitchFamily="18" charset="0"/>
              </a:rPr>
              <a:t>ενοχοποιηθεί για πρόκληση βαριάς </a:t>
            </a:r>
            <a:r>
              <a:rPr lang="el-GR" sz="21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υπονατριαιμίας</a:t>
            </a:r>
            <a:r>
              <a:rPr lang="el-GR" sz="2100" dirty="0">
                <a:solidFill>
                  <a:schemeClr val="bg1"/>
                </a:solidFill>
                <a:latin typeface="Bookman Old Style" panose="02050604050505020204" pitchFamily="18" charset="0"/>
              </a:rPr>
              <a:t> η </a:t>
            </a:r>
            <a:r>
              <a:rPr lang="el-GR" sz="21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συγχορήγηση</a:t>
            </a:r>
            <a:r>
              <a:rPr lang="el-GR" sz="21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1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θειαζιδικού</a:t>
            </a:r>
            <a:r>
              <a:rPr lang="el-GR" sz="2100" dirty="0">
                <a:solidFill>
                  <a:schemeClr val="bg1"/>
                </a:solidFill>
                <a:latin typeface="Bookman Old Style" panose="02050604050505020204" pitchFamily="18" charset="0"/>
              </a:rPr>
              <a:t> διουρητικού και ανταγωνιστή των υποδοχέων της </a:t>
            </a:r>
            <a:r>
              <a:rPr lang="el-GR" sz="21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αγγειοτενσίνης</a:t>
            </a:r>
            <a:r>
              <a:rPr lang="el-GR" sz="2100" dirty="0">
                <a:solidFill>
                  <a:schemeClr val="bg1"/>
                </a:solidFill>
                <a:latin typeface="Bookman Old Style" panose="02050604050505020204" pitchFamily="18" charset="0"/>
              </a:rPr>
              <a:t> ΙΙ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572000" y="5185705"/>
            <a:ext cx="4572000" cy="283026"/>
          </a:xfrm>
        </p:spPr>
        <p:txBody>
          <a:bodyPr/>
          <a:lstStyle/>
          <a:p>
            <a:pPr algn="r"/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Yamada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et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al,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Intern Med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2014;53(7):749-52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058931" y="3743522"/>
            <a:ext cx="4990514" cy="43258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67500" tIns="35100" rIns="67500" bIns="35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Diaconu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et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al,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Rom J Intern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Med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2014; 52(2):87-90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sp useBgFill="1">
        <p:nvSpPr>
          <p:cNvPr id="8" name="Rectangle 7"/>
          <p:cNvSpPr/>
          <p:nvPr/>
        </p:nvSpPr>
        <p:spPr bwMode="auto">
          <a:xfrm>
            <a:off x="160610" y="1432162"/>
            <a:ext cx="8888835" cy="4660900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67500" tIns="35100" rIns="67500" bIns="35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l-GR" sz="21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Η ανάπτυξη </a:t>
            </a:r>
            <a:r>
              <a:rPr lang="el-GR" sz="21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υπονατριαιμίας</a:t>
            </a:r>
            <a:r>
              <a:rPr lang="el-GR" sz="21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από </a:t>
            </a:r>
            <a:r>
              <a:rPr lang="el-GR" sz="21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θειαζιδικά</a:t>
            </a:r>
            <a:r>
              <a:rPr lang="el-GR" sz="21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διουρητικά οφείλεται</a:t>
            </a:r>
          </a:p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l-GR" sz="21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τις περισσότερες φορές στην</a:t>
            </a:r>
          </a:p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l-GR" sz="21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ΠΛΗΜΕΛΗ ΠΑΡΑΚΟΛΟΥΘΗΣΗ ΤΩΝ ΑΣΘΕΝΩΝ</a:t>
            </a:r>
          </a:p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l-GR" sz="21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και όταν διαγιγνώσκεται η διαταραχή είναι βαριά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4013196" y="5195797"/>
            <a:ext cx="5130804" cy="55640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67500" tIns="35100" rIns="67500" bIns="35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Makam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et al,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J Am </a:t>
            </a:r>
            <a:r>
              <a:rPr lang="en-US" sz="140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Geriatr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Soc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2014; 62(6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1039-45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77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200" dirty="0">
                <a:solidFill>
                  <a:srgbClr val="FFC000"/>
                </a:solidFill>
                <a:latin typeface="Bookman Old Style" panose="02050604050505020204" pitchFamily="18" charset="0"/>
              </a:rPr>
              <a:t>Αναστολείς </a:t>
            </a:r>
            <a:r>
              <a:rPr lang="el-GR" sz="3200" dirty="0" err="1">
                <a:solidFill>
                  <a:srgbClr val="FFC000"/>
                </a:solidFill>
                <a:latin typeface="Bookman Old Style" panose="02050604050505020204" pitchFamily="18" charset="0"/>
              </a:rPr>
              <a:t>επαναπρόσληψης</a:t>
            </a:r>
            <a:r>
              <a:rPr lang="el-GR" sz="3200" dirty="0">
                <a:solidFill>
                  <a:srgbClr val="FFC000"/>
                </a:solidFill>
                <a:latin typeface="Bookman Old Style" panose="02050604050505020204" pitchFamily="18" charset="0"/>
              </a:rPr>
              <a:t> </a:t>
            </a:r>
            <a:r>
              <a:rPr lang="el-GR" sz="3200" dirty="0" err="1">
                <a:solidFill>
                  <a:srgbClr val="FFC000"/>
                </a:solidFill>
                <a:latin typeface="Bookman Old Style" panose="02050604050505020204" pitchFamily="18" charset="0"/>
              </a:rPr>
              <a:t>σεροτονίνης</a:t>
            </a:r>
            <a:r>
              <a:rPr lang="el-GR" sz="3200" dirty="0">
                <a:solidFill>
                  <a:srgbClr val="FFC000"/>
                </a:solidFill>
                <a:latin typeface="Bookman Old Style" panose="02050604050505020204" pitchFamily="18" charset="0"/>
              </a:rPr>
              <a:t> και </a:t>
            </a:r>
            <a:r>
              <a:rPr lang="el-GR" sz="3200" dirty="0" err="1">
                <a:solidFill>
                  <a:srgbClr val="FFC000"/>
                </a:solidFill>
                <a:latin typeface="Bookman Old Style" panose="02050604050505020204" pitchFamily="18" charset="0"/>
              </a:rPr>
              <a:t>υπονατριαιμία</a:t>
            </a:r>
            <a:r>
              <a:rPr lang="el-GR" sz="3200" dirty="0">
                <a:solidFill>
                  <a:srgbClr val="FFC000"/>
                </a:solidFill>
                <a:latin typeface="Bookman Old Style" panose="02050604050505020204" pitchFamily="18" charset="0"/>
              </a:rPr>
              <a:t> στους ηλικιωμένους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80" y="1866900"/>
            <a:ext cx="8524875" cy="4038600"/>
          </a:xfrm>
        </p:spPr>
        <p:txBody>
          <a:bodyPr/>
          <a:lstStyle/>
          <a:p>
            <a:r>
              <a:rPr lang="el-GR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Επίπτωση που φθάνει το 9%</a:t>
            </a:r>
          </a:p>
          <a:p>
            <a:endParaRPr lang="el-GR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l-GR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Εμφανίζεται ευκολότερα </a:t>
            </a:r>
            <a:r>
              <a:rPr lang="el-G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όταν</a:t>
            </a:r>
            <a:r>
              <a:rPr lang="en-US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:</a:t>
            </a:r>
            <a:endParaRPr lang="en-US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lvl="2"/>
            <a:r>
              <a:rPr lang="el-GR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Προϋπάρχει ήπια </a:t>
            </a:r>
            <a:r>
              <a:rPr lang="el-GR" sz="28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υπονατριαιμία</a:t>
            </a:r>
            <a:endParaRPr lang="el-GR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lvl="2"/>
            <a:r>
              <a:rPr lang="el-GR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Υπάρχει ιστορικό ψύχωσης</a:t>
            </a:r>
          </a:p>
          <a:p>
            <a:pPr lvl="2"/>
            <a:r>
              <a:rPr lang="el-GR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Υπάρχει σωματικό βάρος &lt;</a:t>
            </a:r>
            <a:r>
              <a:rPr lang="el-G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60</a:t>
            </a:r>
            <a:r>
              <a:rPr lang="en-US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kgr</a:t>
            </a:r>
            <a:endParaRPr lang="el-GR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lvl="2"/>
            <a:r>
              <a:rPr lang="el-GR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Υπάρχει νεφρική νόσος</a:t>
            </a:r>
            <a:endParaRPr lang="en-US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lvl="2"/>
            <a:endParaRPr lang="el-G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047164" y="6310618"/>
            <a:ext cx="6933060" cy="506438"/>
          </a:xfrm>
        </p:spPr>
        <p:txBody>
          <a:bodyPr/>
          <a:lstStyle/>
          <a:p>
            <a:pPr lvl="0" algn="r"/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Mannesse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et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al,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Maturitas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2013; 76(4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357-63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lvl="0" algn="r"/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Sultana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et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al,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Expert </a:t>
            </a:r>
            <a:r>
              <a:rPr lang="en-US" sz="140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Opin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Drug </a:t>
            </a:r>
            <a:r>
              <a:rPr lang="en-US" sz="140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Metab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Toxicol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2015; 11(6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883-92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64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200" dirty="0">
                <a:solidFill>
                  <a:srgbClr val="FFC000"/>
                </a:solidFill>
                <a:latin typeface="Bookman Old Style" panose="02050604050505020204" pitchFamily="18" charset="0"/>
              </a:rPr>
              <a:t>Κλινική εικόνα </a:t>
            </a:r>
            <a:r>
              <a:rPr lang="el-GR" sz="3200" dirty="0" err="1">
                <a:solidFill>
                  <a:srgbClr val="FFC000"/>
                </a:solidFill>
                <a:latin typeface="Bookman Old Style" panose="02050604050505020204" pitchFamily="18" charset="0"/>
              </a:rPr>
              <a:t>υπονατριαιμίας</a:t>
            </a:r>
            <a:r>
              <a:rPr lang="el-GR" sz="3200" dirty="0">
                <a:solidFill>
                  <a:srgbClr val="FFC000"/>
                </a:solidFill>
                <a:latin typeface="Bookman Old Style" panose="02050604050505020204" pitchFamily="18" charset="0"/>
              </a:rPr>
              <a:t> στους ηλικιωμένους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80" y="1270000"/>
            <a:ext cx="8524875" cy="4559300"/>
          </a:xfrm>
        </p:spPr>
        <p:txBody>
          <a:bodyPr/>
          <a:lstStyle/>
          <a:p>
            <a:pPr marL="0" indent="0">
              <a:buNone/>
            </a:pPr>
            <a:r>
              <a:rPr lang="el-GR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Εξαρτάται από τη βαρύτητα της διαταραχής και την ταχύτητα εγκατάστασής της</a:t>
            </a:r>
          </a:p>
          <a:p>
            <a:pPr lvl="1"/>
            <a:r>
              <a:rPr lang="el-GR" sz="2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Διανοητική δυσλειτουργία</a:t>
            </a:r>
          </a:p>
          <a:p>
            <a:pPr lvl="1"/>
            <a:r>
              <a:rPr lang="el-GR" sz="2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Λήθαργος</a:t>
            </a:r>
          </a:p>
          <a:p>
            <a:pPr lvl="1"/>
            <a:r>
              <a:rPr lang="el-GR" sz="2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Σύγχυση</a:t>
            </a:r>
          </a:p>
          <a:p>
            <a:pPr lvl="1"/>
            <a:r>
              <a:rPr lang="el-GR" sz="2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Σπασμοί</a:t>
            </a:r>
          </a:p>
          <a:p>
            <a:pPr lvl="1"/>
            <a:r>
              <a:rPr lang="el-GR" sz="2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Κώμα/θάνατος</a:t>
            </a:r>
            <a:endParaRPr lang="en-US" sz="2200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lvl="1"/>
            <a:endParaRPr lang="el-GR" sz="2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[Na</a:t>
            </a:r>
            <a:r>
              <a:rPr lang="en-US" sz="2400" b="1" baseline="30000" dirty="0">
                <a:solidFill>
                  <a:schemeClr val="bg1"/>
                </a:solidFill>
                <a:latin typeface="Bookman Old Style" panose="02050604050505020204" pitchFamily="18" charset="0"/>
              </a:rPr>
              <a:t>+ </a:t>
            </a: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]&lt;130 </a:t>
            </a:r>
            <a:r>
              <a:rPr lang="en-US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mEq/L </a:t>
            </a:r>
            <a:r>
              <a:rPr lang="el-GR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- επηρεάζει δυσμενώς σε γηριατρικό πληθυσμό την κινητικότητα, τη διανοητική λειτουργία, τη θρέψη και την ποιότητα ζωής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312693" y="6391351"/>
            <a:ext cx="4421875" cy="453001"/>
          </a:xfrm>
        </p:spPr>
        <p:txBody>
          <a:bodyPr/>
          <a:lstStyle/>
          <a:p>
            <a:pPr algn="r"/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Gosch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et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al, Gerontology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2012; 58(5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430-40 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17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552" y="366976"/>
            <a:ext cx="8520112" cy="624125"/>
          </a:xfrm>
        </p:spPr>
        <p:txBody>
          <a:bodyPr/>
          <a:lstStyle/>
          <a:p>
            <a:pPr algn="ctr"/>
            <a:r>
              <a:rPr lang="el-GR" sz="3300" dirty="0">
                <a:solidFill>
                  <a:srgbClr val="FFC000"/>
                </a:solidFill>
                <a:latin typeface="Bookman Old Style" panose="02050604050505020204" pitchFamily="18" charset="0"/>
              </a:rPr>
              <a:t>Ποιοι κινδυνεύουν από τις ηλεκτρολυτικές διαταραχές</a:t>
            </a:r>
            <a:r>
              <a:rPr lang="en-US" sz="3300" dirty="0">
                <a:solidFill>
                  <a:srgbClr val="FFC000"/>
                </a:solidFill>
                <a:latin typeface="Bookman Old Style" panose="02050604050505020204" pitchFamily="18" charset="0"/>
              </a:rPr>
              <a:t>;</a:t>
            </a:r>
            <a:endParaRPr lang="el-GR" sz="33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603514"/>
            <a:ext cx="2489542" cy="37019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112" y="1616765"/>
            <a:ext cx="2547938" cy="3679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5" y="1616765"/>
            <a:ext cx="2571750" cy="36886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781878" y="5645426"/>
            <a:ext cx="1789044" cy="78187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63</a:t>
            </a:r>
            <a:r>
              <a:rPr lang="el-G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ετών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1963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6327913" y="5599044"/>
            <a:ext cx="1789044" cy="78187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86 ετών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2016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3597965" y="5612295"/>
            <a:ext cx="1789044" cy="78187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63</a:t>
            </a:r>
            <a:r>
              <a:rPr lang="el-G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ετών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78126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200" dirty="0">
                <a:solidFill>
                  <a:srgbClr val="FFC000"/>
                </a:solidFill>
                <a:latin typeface="Bookman Old Style" panose="02050604050505020204" pitchFamily="18" charset="0"/>
              </a:rPr>
              <a:t>Οστικά κατάγματα και </a:t>
            </a:r>
            <a:r>
              <a:rPr lang="el-GR" sz="3200" dirty="0" err="1">
                <a:solidFill>
                  <a:srgbClr val="FFC000"/>
                </a:solidFill>
                <a:latin typeface="Bookman Old Style" panose="02050604050505020204" pitchFamily="18" charset="0"/>
              </a:rPr>
              <a:t>υπονατριαιμία</a:t>
            </a:r>
            <a:endParaRPr lang="el-GR" sz="32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063765" y="6426500"/>
            <a:ext cx="4717211" cy="259107"/>
          </a:xfrm>
        </p:spPr>
        <p:txBody>
          <a:bodyPr/>
          <a:lstStyle/>
          <a:p>
            <a:pPr algn="r"/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Hanotier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,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Rev Med </a:t>
            </a:r>
            <a:r>
              <a:rPr lang="en-US" sz="140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Brux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2015; 36(6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475-84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2721638" y="1025226"/>
            <a:ext cx="3700733" cy="6211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67500" tIns="35100" rIns="67500" bIns="35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Υπονατριαιμία</a:t>
            </a:r>
            <a:endParaRPr lang="el-GR" sz="3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0" y="2239618"/>
            <a:ext cx="3700733" cy="55659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67500" tIns="35100" rIns="67500" bIns="35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Αίσθημα ζάλης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5443271" y="3118449"/>
            <a:ext cx="3700733" cy="6211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67500" tIns="35100" rIns="67500" bIns="35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Οστεοπόρωση</a:t>
            </a:r>
          </a:p>
        </p:txBody>
      </p:sp>
      <p:cxnSp>
        <p:nvCxnSpPr>
          <p:cNvPr id="38" name="Elbow Connector 37"/>
          <p:cNvCxnSpPr>
            <a:stCxn id="32" idx="1"/>
            <a:endCxn id="35" idx="0"/>
          </p:cNvCxnSpPr>
          <p:nvPr/>
        </p:nvCxnSpPr>
        <p:spPr bwMode="auto">
          <a:xfrm rot="10800000" flipV="1">
            <a:off x="1850368" y="1335776"/>
            <a:ext cx="871271" cy="903841"/>
          </a:xfrm>
          <a:prstGeom prst="bentConnector2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40" name="Elbow Connector 39"/>
          <p:cNvCxnSpPr>
            <a:stCxn id="32" idx="3"/>
            <a:endCxn id="36" idx="0"/>
          </p:cNvCxnSpPr>
          <p:nvPr/>
        </p:nvCxnSpPr>
        <p:spPr bwMode="auto">
          <a:xfrm>
            <a:off x="6422371" y="1335777"/>
            <a:ext cx="871267" cy="1782672"/>
          </a:xfrm>
          <a:prstGeom prst="bentConnector2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44" name="Elbow Connector 43"/>
          <p:cNvCxnSpPr>
            <a:stCxn id="3" idx="2"/>
            <a:endCxn id="13" idx="1"/>
          </p:cNvCxnSpPr>
          <p:nvPr/>
        </p:nvCxnSpPr>
        <p:spPr bwMode="auto">
          <a:xfrm rot="16200000" flipH="1">
            <a:off x="1683027" y="4625009"/>
            <a:ext cx="1325217" cy="980660"/>
          </a:xfrm>
          <a:prstGeom prst="bentConnector2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52" name="Elbow Connector 51"/>
          <p:cNvCxnSpPr>
            <a:stCxn id="36" idx="2"/>
            <a:endCxn id="13" idx="3"/>
          </p:cNvCxnSpPr>
          <p:nvPr/>
        </p:nvCxnSpPr>
        <p:spPr bwMode="auto">
          <a:xfrm rot="5400000">
            <a:off x="5801517" y="4285826"/>
            <a:ext cx="2038397" cy="945847"/>
          </a:xfrm>
          <a:prstGeom prst="bentConnector2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53" name="Vertical Scroll 52"/>
          <p:cNvSpPr/>
          <p:nvPr/>
        </p:nvSpPr>
        <p:spPr bwMode="auto">
          <a:xfrm>
            <a:off x="5232400" y="2056325"/>
            <a:ext cx="3822699" cy="1966823"/>
          </a:xfrm>
          <a:prstGeom prst="verticalScroll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67500" tIns="35100" rIns="67500" bIns="35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Bookman Old Style" panose="02050604050505020204" pitchFamily="18" charset="0"/>
              </a:rPr>
              <a:t>H </a:t>
            </a:r>
            <a:r>
              <a:rPr lang="el-GR" sz="2000" dirty="0" err="1">
                <a:latin typeface="Bookman Old Style" panose="02050604050505020204" pitchFamily="18" charset="0"/>
              </a:rPr>
              <a:t>υπονατριαιμία</a:t>
            </a:r>
            <a:r>
              <a:rPr lang="el-GR" sz="2000" dirty="0">
                <a:latin typeface="Bookman Old Style" panose="02050604050505020204" pitchFamily="18" charset="0"/>
              </a:rPr>
              <a:t> προκαλεί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2000" dirty="0">
                <a:latin typeface="Bookman Old Style" panose="02050604050505020204" pitchFamily="18" charset="0"/>
              </a:rPr>
              <a:t>Οστεοπόρωση και στις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2000" dirty="0">
                <a:latin typeface="Bookman Old Style" panose="02050604050505020204" pitchFamily="18" charset="0"/>
              </a:rPr>
              <a:t>Νεαρότερες ηλικίες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l-GR" dirty="0">
              <a:latin typeface="Bookman Old Style" panose="02050604050505020204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i="1" dirty="0" err="1">
                <a:latin typeface="Bookman Old Style" panose="02050604050505020204" pitchFamily="18" charset="0"/>
              </a:rPr>
              <a:t>Osteoporos</a:t>
            </a:r>
            <a:r>
              <a:rPr lang="en-US" sz="1050" b="1" i="1" dirty="0">
                <a:latin typeface="Bookman Old Style" panose="02050604050505020204" pitchFamily="18" charset="0"/>
              </a:rPr>
              <a:t> </a:t>
            </a:r>
            <a:r>
              <a:rPr lang="en-US" sz="1050" b="1" i="1" dirty="0" err="1" smtClean="0">
                <a:latin typeface="Bookman Old Style" panose="02050604050505020204" pitchFamily="18" charset="0"/>
              </a:rPr>
              <a:t>Int</a:t>
            </a:r>
            <a:r>
              <a:rPr lang="en-US" sz="1050" b="1" i="1" dirty="0" smtClean="0">
                <a:latin typeface="Bookman Old Style" panose="02050604050505020204" pitchFamily="18" charset="0"/>
              </a:rPr>
              <a:t>  </a:t>
            </a:r>
            <a:r>
              <a:rPr lang="en-US" sz="1050" b="1" i="1" dirty="0">
                <a:latin typeface="Bookman Old Style" panose="02050604050505020204" pitchFamily="18" charset="0"/>
              </a:rPr>
              <a:t>2015; 26(9</a:t>
            </a:r>
            <a:r>
              <a:rPr lang="en-US" sz="1050" b="1" i="1" dirty="0" smtClean="0">
                <a:latin typeface="Bookman Old Style" panose="02050604050505020204" pitchFamily="18" charset="0"/>
              </a:rPr>
              <a:t>):</a:t>
            </a:r>
            <a:r>
              <a:rPr lang="el-GR" sz="1050" b="1" i="1" dirty="0" smtClean="0">
                <a:latin typeface="Bookman Old Style" panose="02050604050505020204" pitchFamily="18" charset="0"/>
              </a:rPr>
              <a:t> </a:t>
            </a:r>
            <a:r>
              <a:rPr lang="en-US" sz="1050" b="1" i="1" dirty="0" smtClean="0">
                <a:latin typeface="Bookman Old Style" panose="02050604050505020204" pitchFamily="18" charset="0"/>
              </a:rPr>
              <a:t>2291-8</a:t>
            </a:r>
            <a:endParaRPr lang="el-GR" sz="1050" b="1" i="1" dirty="0">
              <a:latin typeface="Bookman Old Style" panose="02050604050505020204" pitchFamily="18" charset="0"/>
            </a:endParaRPr>
          </a:p>
        </p:txBody>
      </p:sp>
      <p:cxnSp>
        <p:nvCxnSpPr>
          <p:cNvPr id="10" name="Straight Arrow Connector 9"/>
          <p:cNvCxnSpPr>
            <a:stCxn id="35" idx="2"/>
            <a:endCxn id="3" idx="0"/>
          </p:cNvCxnSpPr>
          <p:nvPr/>
        </p:nvCxnSpPr>
        <p:spPr bwMode="auto">
          <a:xfrm>
            <a:off x="1850367" y="2796210"/>
            <a:ext cx="4938" cy="49032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none" w="med" len="med"/>
            <a:tailEnd type="triangle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286539"/>
            <a:ext cx="2491409" cy="11661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965" y="5155096"/>
            <a:ext cx="3511826" cy="124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  <p:bldP spid="36" grpId="0"/>
      <p:bldP spid="5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944" y="207106"/>
            <a:ext cx="8520112" cy="681059"/>
          </a:xfrm>
        </p:spPr>
        <p:txBody>
          <a:bodyPr/>
          <a:lstStyle/>
          <a:p>
            <a:pPr algn="ctr"/>
            <a:r>
              <a:rPr lang="el-GR" sz="3200" dirty="0">
                <a:solidFill>
                  <a:srgbClr val="FFC000"/>
                </a:solidFill>
                <a:latin typeface="Bookman Old Style" panose="02050604050505020204" pitchFamily="18" charset="0"/>
              </a:rPr>
              <a:t>Οστεοπόρωση από </a:t>
            </a:r>
            <a:r>
              <a:rPr lang="el-GR" sz="3200" dirty="0" err="1">
                <a:solidFill>
                  <a:srgbClr val="FFC000"/>
                </a:solidFill>
                <a:latin typeface="Bookman Old Style" panose="02050604050505020204" pitchFamily="18" charset="0"/>
              </a:rPr>
              <a:t>υπονατριαιμία</a:t>
            </a:r>
            <a:r>
              <a:rPr lang="el-GR" sz="3200" dirty="0">
                <a:solidFill>
                  <a:srgbClr val="FFC000"/>
                </a:solidFill>
                <a:latin typeface="Bookman Old Style" panose="02050604050505020204" pitchFamily="18" charset="0"/>
              </a:rPr>
              <a:t> σε πειραματόζωα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80" y="1974060"/>
            <a:ext cx="8524875" cy="3515579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58" y="1422400"/>
            <a:ext cx="8591909" cy="4762500"/>
          </a:xfrm>
          <a:prstGeom prst="rect">
            <a:avLst/>
          </a:prstGeom>
        </p:spPr>
      </p:pic>
      <p:sp>
        <p:nvSpPr>
          <p:cNvPr id="6" name="3 - Θέση υποσέλιδου"/>
          <p:cNvSpPr txBox="1">
            <a:spLocks/>
          </p:cNvSpPr>
          <p:nvPr/>
        </p:nvSpPr>
        <p:spPr>
          <a:xfrm>
            <a:off x="3684896" y="6323012"/>
            <a:ext cx="5206428" cy="376238"/>
          </a:xfrm>
          <a:prstGeom prst="rect">
            <a:avLst/>
          </a:prstGeom>
        </p:spPr>
        <p:txBody>
          <a:bodyPr vert="horz" lIns="0" tIns="0" rIns="0" bIns="0" anchor="b"/>
          <a:lstStyle/>
          <a:p>
            <a:pPr algn="r" defTabSz="685800">
              <a:defRPr/>
            </a:pPr>
            <a:r>
              <a:rPr lang="es-E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Verbalis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et al, J Bone Min Res 2010; 25 (3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554-563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58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200" dirty="0">
                <a:solidFill>
                  <a:srgbClr val="FFC000"/>
                </a:solidFill>
                <a:latin typeface="Bookman Old Style" panose="02050604050505020204" pitchFamily="18" charset="0"/>
              </a:rPr>
              <a:t>Οστικά κατάγματα σε ηλικιωμένους από </a:t>
            </a:r>
            <a:r>
              <a:rPr lang="el-GR" sz="3200" dirty="0" err="1">
                <a:solidFill>
                  <a:srgbClr val="FFC000"/>
                </a:solidFill>
                <a:latin typeface="Bookman Old Style" panose="02050604050505020204" pitchFamily="18" charset="0"/>
              </a:rPr>
              <a:t>υπονατριαιμία</a:t>
            </a:r>
            <a:endParaRPr lang="el-GR" sz="32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80" y="1409700"/>
            <a:ext cx="8524875" cy="4368800"/>
          </a:xfrm>
        </p:spPr>
        <p:txBody>
          <a:bodyPr/>
          <a:lstStyle/>
          <a:p>
            <a:r>
              <a:rPr lang="el-GR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 Σε μελέτη 2370 ηλικιωμένων που προσήλθαν ως τραυματίες στο νοσοκομείο</a:t>
            </a:r>
          </a:p>
          <a:p>
            <a:pPr lvl="2"/>
            <a:r>
              <a:rPr lang="el-GR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77,7 % αφορούσε </a:t>
            </a:r>
            <a:r>
              <a:rPr lang="el-GR" sz="20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καταγματίες</a:t>
            </a:r>
            <a:endParaRPr lang="el-GR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lvl="2"/>
            <a:r>
              <a:rPr lang="el-GR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Στο 16% αυτών διαγνώστηκε </a:t>
            </a:r>
            <a:r>
              <a:rPr lang="el-GR" sz="20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υπονατριαιμία</a:t>
            </a:r>
            <a:endParaRPr lang="el-GR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lvl="2"/>
            <a:r>
              <a:rPr lang="el-GR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Το ποσοστό των </a:t>
            </a:r>
            <a:r>
              <a:rPr lang="el-GR" sz="2000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καταγματιών</a:t>
            </a:r>
            <a:r>
              <a:rPr lang="el-GR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με </a:t>
            </a:r>
            <a:r>
              <a:rPr lang="el-GR" sz="2000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υπονατριαιμία</a:t>
            </a:r>
            <a:r>
              <a:rPr lang="el-GR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φθάνει και το 26%</a:t>
            </a:r>
          </a:p>
          <a:p>
            <a:r>
              <a:rPr lang="el-GR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Η </a:t>
            </a:r>
            <a:r>
              <a:rPr lang="el-GR" sz="20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υπονατριαιμία</a:t>
            </a:r>
            <a:r>
              <a:rPr lang="el-GR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 μπορεί να αναπτυχθεί πριν, κατά τη διάρκεια νοσηλείας και μετά το κάταγμα (</a:t>
            </a:r>
            <a:r>
              <a:rPr lang="el-G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εξαιτίας χορήγησης ορών </a:t>
            </a:r>
            <a:r>
              <a:rPr lang="en-US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Ringer Lactate</a:t>
            </a:r>
            <a:r>
              <a:rPr lang="en-US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)</a:t>
            </a:r>
          </a:p>
          <a:p>
            <a:r>
              <a:rPr lang="el-GR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Εξίσου επικίνδυνη για κάταγμα η οξεία και η χρόνια </a:t>
            </a:r>
            <a:r>
              <a:rPr lang="el-GR" sz="20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υπονατριαιμία</a:t>
            </a:r>
            <a:endParaRPr lang="en-US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l-GR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Τα κατάγματα εμφανίζονται κυρίως </a:t>
            </a:r>
            <a:r>
              <a:rPr lang="el-GR" sz="20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στην κεφαλή του μηριαίου οστού και στα σπονδυλικά σώματα, ιδιαίτερα στην </a:t>
            </a:r>
            <a:r>
              <a:rPr lang="el-GR" sz="20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οσφυική</a:t>
            </a:r>
            <a:r>
              <a:rPr lang="el-GR" sz="20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 μοίρα</a:t>
            </a:r>
          </a:p>
          <a:p>
            <a:endParaRPr lang="el-G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607097" y="5981700"/>
            <a:ext cx="6223000" cy="705355"/>
          </a:xfrm>
        </p:spPr>
        <p:txBody>
          <a:bodyPr/>
          <a:lstStyle/>
          <a:p>
            <a:pPr algn="r"/>
            <a:r>
              <a:rPr lang="it-IT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Usala </a:t>
            </a:r>
            <a:r>
              <a:rPr lang="it-IT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et al, </a:t>
            </a:r>
            <a:r>
              <a:rPr lang="it-IT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J Clin Endocrinol </a:t>
            </a:r>
            <a:r>
              <a:rPr lang="it-IT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Metab </a:t>
            </a:r>
            <a:r>
              <a:rPr lang="it-IT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2015; 100(8</a:t>
            </a:r>
            <a:r>
              <a:rPr lang="it-IT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it-IT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3021-31</a:t>
            </a:r>
            <a:endParaRPr lang="it-IT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r"/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Jamal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et al, J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Bone Miner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Res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2015; 30(6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970-5</a:t>
            </a:r>
            <a:endParaRPr lang="en-US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r"/>
            <a:r>
              <a:rPr lang="en-US" sz="140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Hennrikus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et al,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J Bone Joint </a:t>
            </a:r>
            <a:r>
              <a:rPr lang="en-US" sz="140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Surg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Am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2015; 97(22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1824-32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50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9" y="265112"/>
            <a:ext cx="8520112" cy="877887"/>
          </a:xfrm>
        </p:spPr>
        <p:txBody>
          <a:bodyPr/>
          <a:lstStyle/>
          <a:p>
            <a:pPr algn="ctr"/>
            <a:r>
              <a:rPr lang="el-GR" sz="3200" dirty="0">
                <a:solidFill>
                  <a:srgbClr val="FFC000"/>
                </a:solidFill>
                <a:latin typeface="Bookman Old Style" panose="02050604050505020204" pitchFamily="18" charset="0"/>
              </a:rPr>
              <a:t>Η επίδραση της </a:t>
            </a:r>
            <a:r>
              <a:rPr lang="el-GR" sz="3200" dirty="0" err="1">
                <a:solidFill>
                  <a:srgbClr val="FFC000"/>
                </a:solidFill>
                <a:latin typeface="Bookman Old Style" panose="02050604050505020204" pitchFamily="18" charset="0"/>
              </a:rPr>
              <a:t>υπονατριαιμίας</a:t>
            </a:r>
            <a:r>
              <a:rPr lang="el-GR" sz="3200" dirty="0">
                <a:solidFill>
                  <a:srgbClr val="FFC000"/>
                </a:solidFill>
                <a:latin typeface="Bookman Old Style" panose="02050604050505020204" pitchFamily="18" charset="0"/>
              </a:rPr>
              <a:t> στην πρόγνωση </a:t>
            </a:r>
            <a:r>
              <a:rPr lang="el-GR" sz="32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των </a:t>
            </a:r>
            <a:r>
              <a:rPr lang="el-GR" sz="3200" dirty="0">
                <a:solidFill>
                  <a:srgbClr val="FFC000"/>
                </a:solidFill>
                <a:latin typeface="Bookman Old Style" panose="02050604050505020204" pitchFamily="18" charset="0"/>
              </a:rPr>
              <a:t>ηλικιωμένων </a:t>
            </a:r>
            <a:r>
              <a:rPr lang="el-GR" sz="3200" dirty="0" err="1">
                <a:solidFill>
                  <a:srgbClr val="FFC000"/>
                </a:solidFill>
                <a:latin typeface="Bookman Old Style" panose="02050604050505020204" pitchFamily="18" charset="0"/>
              </a:rPr>
              <a:t>καταγματιών</a:t>
            </a:r>
            <a:endParaRPr lang="el-GR" sz="32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7" y="2021769"/>
            <a:ext cx="8524875" cy="3519226"/>
          </a:xfrm>
        </p:spPr>
        <p:txBody>
          <a:bodyPr/>
          <a:lstStyle/>
          <a:p>
            <a:r>
              <a:rPr lang="el-GR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Καθυστερεί η χειρουργική αποκατάσταση</a:t>
            </a:r>
          </a:p>
          <a:p>
            <a:endParaRPr lang="el-GR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l-GR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Αυξάνει η χρονική διάρκεια της νοσηλείας</a:t>
            </a:r>
          </a:p>
          <a:p>
            <a:endParaRPr lang="el-GR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l-GR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Αυξάνει η βραχυπρόθεσμη και μακροπρόθεσμη μετεγχειρητική θνητότητα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009711" y="5818007"/>
            <a:ext cx="5765800" cy="794333"/>
          </a:xfrm>
        </p:spPr>
        <p:txBody>
          <a:bodyPr/>
          <a:lstStyle/>
          <a:p>
            <a:pPr algn="r"/>
            <a:r>
              <a:rPr lang="da-DK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Madsen </a:t>
            </a:r>
            <a:r>
              <a:rPr lang="da-DK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et al, </a:t>
            </a:r>
            <a:r>
              <a:rPr lang="da-DK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Osteoporos </a:t>
            </a:r>
            <a:r>
              <a:rPr lang="da-DK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Int </a:t>
            </a:r>
            <a:r>
              <a:rPr lang="da-DK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2016; 27(1</a:t>
            </a:r>
            <a:r>
              <a:rPr lang="da-DK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da-DK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397-404</a:t>
            </a:r>
            <a:endParaRPr lang="da-DK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r"/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Tinning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et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al, Injury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2015; 46(7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1328-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13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32</a:t>
            </a:r>
            <a:endParaRPr lang="en-US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r"/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Ahamed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et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al,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Intern Med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J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2014; 44(10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991-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99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7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4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600" dirty="0">
                <a:solidFill>
                  <a:srgbClr val="FFC000"/>
                </a:solidFill>
                <a:latin typeface="Bookman Old Style" panose="02050604050505020204" pitchFamily="18" charset="0"/>
              </a:rPr>
              <a:t>Διερεύνηση ισοζυγίου υγρών στους ηλικιωμένους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7" y="1489074"/>
            <a:ext cx="8524875" cy="4810125"/>
          </a:xfrm>
        </p:spPr>
        <p:txBody>
          <a:bodyPr/>
          <a:lstStyle/>
          <a:p>
            <a:r>
              <a:rPr lang="el-GR" sz="3200" dirty="0">
                <a:solidFill>
                  <a:schemeClr val="bg1"/>
                </a:solidFill>
                <a:latin typeface="Bookman Old Style" panose="02050604050505020204" pitchFamily="18" charset="0"/>
              </a:rPr>
              <a:t> Φυσική εξέταση</a:t>
            </a:r>
          </a:p>
          <a:p>
            <a:r>
              <a:rPr lang="el-GR" sz="32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32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Ωσμωτικότητα</a:t>
            </a:r>
            <a:r>
              <a:rPr lang="el-GR" sz="3200" dirty="0">
                <a:solidFill>
                  <a:schemeClr val="bg1"/>
                </a:solidFill>
                <a:latin typeface="Bookman Old Style" panose="02050604050505020204" pitchFamily="18" charset="0"/>
              </a:rPr>
              <a:t> ορού &amp;  ούρων</a:t>
            </a:r>
          </a:p>
          <a:p>
            <a:r>
              <a:rPr lang="el-GR" sz="32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32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Υπερηχοκαρδιογράφημα</a:t>
            </a:r>
            <a:endParaRPr lang="en-US" sz="32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32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Βιοηλεκτρική</a:t>
            </a:r>
            <a:r>
              <a:rPr lang="el-GR" sz="32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32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εμπέδηση</a:t>
            </a:r>
            <a:r>
              <a:rPr lang="el-GR" sz="3200" dirty="0">
                <a:solidFill>
                  <a:schemeClr val="bg1"/>
                </a:solidFill>
                <a:latin typeface="Bookman Old Style" panose="02050604050505020204" pitchFamily="18" charset="0"/>
              </a:rPr>
              <a:t> (</a:t>
            </a:r>
            <a:r>
              <a:rPr lang="en-US" sz="32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bioimbendance</a:t>
            </a:r>
            <a:r>
              <a:rPr lang="en-US" sz="3200" dirty="0">
                <a:solidFill>
                  <a:schemeClr val="bg1"/>
                </a:solidFill>
                <a:latin typeface="Bookman Old Style" panose="02050604050505020204" pitchFamily="18" charset="0"/>
              </a:rPr>
              <a:t>)</a:t>
            </a:r>
            <a:endParaRPr lang="el-GR" sz="32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86" y="4267200"/>
            <a:ext cx="6848428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6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700" dirty="0">
                <a:solidFill>
                  <a:srgbClr val="FFC000"/>
                </a:solidFill>
                <a:latin typeface="Bookman Old Style" panose="02050604050505020204" pitchFamily="18" charset="0"/>
              </a:rPr>
              <a:t>H</a:t>
            </a:r>
            <a:r>
              <a:rPr lang="el-GR" sz="2700" dirty="0">
                <a:solidFill>
                  <a:srgbClr val="FFC000"/>
                </a:solidFill>
                <a:latin typeface="Bookman Old Style" panose="02050604050505020204" pitchFamily="18" charset="0"/>
              </a:rPr>
              <a:t> </a:t>
            </a:r>
            <a:r>
              <a:rPr lang="el-GR" sz="2700" dirty="0" err="1">
                <a:solidFill>
                  <a:srgbClr val="FFC000"/>
                </a:solidFill>
                <a:latin typeface="Bookman Old Style" panose="02050604050505020204" pitchFamily="18" charset="0"/>
              </a:rPr>
              <a:t>υπονατριαιμία</a:t>
            </a:r>
            <a:r>
              <a:rPr lang="el-GR" sz="2700" dirty="0">
                <a:solidFill>
                  <a:srgbClr val="FFC000"/>
                </a:solidFill>
                <a:latin typeface="Bookman Old Style" panose="02050604050505020204" pitchFamily="18" charset="0"/>
              </a:rPr>
              <a:t> </a:t>
            </a:r>
            <a:r>
              <a:rPr lang="el-GR" sz="27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ως </a:t>
            </a:r>
            <a:r>
              <a:rPr lang="el-GR" sz="2700" dirty="0">
                <a:solidFill>
                  <a:srgbClr val="FFC000"/>
                </a:solidFill>
                <a:latin typeface="Bookman Old Style" panose="02050604050505020204" pitchFamily="18" charset="0"/>
              </a:rPr>
              <a:t>προγνωστικός παράγοντας στους ηλικιωμένους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l-GR" sz="1800" dirty="0">
              <a:latin typeface="Bookman Old Style" panose="02050604050505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74" y="1181100"/>
            <a:ext cx="8567225" cy="4991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04643" y="1346200"/>
            <a:ext cx="2616590" cy="219798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67500" tIns="35100" rIns="67500" bIns="35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l-GR" sz="2000" dirty="0">
                <a:latin typeface="Bookman Old Style" panose="02050604050505020204" pitchFamily="18" charset="0"/>
              </a:rPr>
              <a:t>Η υπονατριαιμία επηρεάζει </a:t>
            </a:r>
          </a:p>
          <a:p>
            <a:r>
              <a:rPr lang="el-GR" sz="2000" dirty="0">
                <a:latin typeface="Bookman Old Style" panose="02050604050505020204" pitchFamily="18" charset="0"/>
              </a:rPr>
              <a:t>δυσμενώς την πρόγνωση και </a:t>
            </a:r>
          </a:p>
          <a:p>
            <a:r>
              <a:rPr lang="el-GR" sz="2000" dirty="0">
                <a:latin typeface="Bookman Old Style" panose="02050604050505020204" pitchFamily="18" charset="0"/>
              </a:rPr>
              <a:t>αυξάνει τη θνητότητα </a:t>
            </a:r>
          </a:p>
          <a:p>
            <a:r>
              <a:rPr lang="el-GR" sz="2000" dirty="0">
                <a:latin typeface="Bookman Old Style" panose="02050604050505020204" pitchFamily="18" charset="0"/>
              </a:rPr>
              <a:t>μιας σειράς νοσημάτων</a:t>
            </a:r>
          </a:p>
        </p:txBody>
      </p:sp>
      <p:sp>
        <p:nvSpPr>
          <p:cNvPr id="7" name="3 - Θέση υποσέλιδου"/>
          <p:cNvSpPr txBox="1">
            <a:spLocks/>
          </p:cNvSpPr>
          <p:nvPr/>
        </p:nvSpPr>
        <p:spPr>
          <a:xfrm>
            <a:off x="4131999" y="6361906"/>
            <a:ext cx="4699000" cy="394493"/>
          </a:xfrm>
          <a:prstGeom prst="rect">
            <a:avLst/>
          </a:prstGeom>
        </p:spPr>
        <p:txBody>
          <a:bodyPr vert="horz" lIns="0" tIns="0" rIns="0" bIns="0" anchor="b"/>
          <a:lstStyle/>
          <a:p>
            <a:pPr algn="r" defTabSz="685800">
              <a:defRPr/>
            </a:pP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Waikar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et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al,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Am J Med 2009; 122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857-865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88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2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Υπονατριαιμία και καρδιαγγειακά συμβάματα σε ηλικιωμένους άνδρες</a:t>
            </a:r>
            <a:endParaRPr lang="el-GR" sz="32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0748" y="1409700"/>
            <a:ext cx="5393635" cy="4927600"/>
          </a:xfrm>
        </p:spPr>
        <p:txBody>
          <a:bodyPr/>
          <a:lstStyle/>
          <a:p>
            <a:pPr marL="0" indent="0">
              <a:buNone/>
            </a:pPr>
            <a:endParaRPr lang="el-GR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053531" y="6505574"/>
            <a:ext cx="6794500" cy="352426"/>
          </a:xfrm>
        </p:spPr>
        <p:txBody>
          <a:bodyPr/>
          <a:lstStyle/>
          <a:p>
            <a:pPr algn="r"/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Wannamethee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et al,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Nutr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Metab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Cardiovasc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Dis 2016; 26(1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12-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1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9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496" y="1371600"/>
            <a:ext cx="6149009" cy="4965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6057900" y="3962400"/>
            <a:ext cx="1435100" cy="368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Bookman Old Style" panose="02050604050505020204" pitchFamily="18" charset="0"/>
              </a:rPr>
              <a:t>n= 3099</a:t>
            </a:r>
            <a:endParaRPr kumimoji="0" 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52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l-GR" sz="40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ΥΠΕΡΝΑΤΡΙΑΙΜΙΑ</a:t>
            </a:r>
            <a:endParaRPr lang="el-GR" sz="40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47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44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Ορισμός</a:t>
            </a:r>
            <a:endParaRPr lang="el-GR" sz="44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7" y="1079500"/>
            <a:ext cx="8524875" cy="4722813"/>
          </a:xfrm>
        </p:spPr>
        <p:txBody>
          <a:bodyPr/>
          <a:lstStyle/>
          <a:p>
            <a:pPr marL="0" indent="0" algn="ctr">
              <a:buNone/>
            </a:pPr>
            <a:endParaRPr lang="el-GR" sz="3200" b="1" dirty="0" smtClean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el-GR" sz="3200" b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Υπερνατριαιμία</a:t>
            </a:r>
            <a:r>
              <a:rPr lang="el-GR" sz="32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l-GR" sz="32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- </a:t>
            </a:r>
            <a:r>
              <a:rPr lang="en-US" sz="32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[Na</a:t>
            </a:r>
            <a:r>
              <a:rPr lang="en-US" sz="3200" b="1" baseline="30000" dirty="0">
                <a:solidFill>
                  <a:srgbClr val="FFFF00"/>
                </a:solidFill>
                <a:latin typeface="Bookman Old Style" panose="02050604050505020204" pitchFamily="18" charset="0"/>
              </a:rPr>
              <a:t>+</a:t>
            </a:r>
            <a:r>
              <a:rPr lang="en-US" sz="32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] </a:t>
            </a:r>
            <a:r>
              <a:rPr lang="el-GR" sz="32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&gt;</a:t>
            </a:r>
            <a:r>
              <a:rPr lang="en-US" sz="32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1</a:t>
            </a:r>
            <a:r>
              <a:rPr lang="el-GR" sz="32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45</a:t>
            </a:r>
            <a:r>
              <a:rPr lang="en-US" sz="32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mEq/L</a:t>
            </a:r>
            <a:endParaRPr lang="en-US" sz="32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endParaRPr lang="el-GR" sz="2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</a:pPr>
            <a:r>
              <a:rPr lang="el-G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Συνδέεται με αυξημένη νοσηρότητα και θνητότητα κυρίως στους ηλικιωμένους</a:t>
            </a:r>
          </a:p>
          <a:p>
            <a:pPr>
              <a:lnSpc>
                <a:spcPct val="150000"/>
              </a:lnSpc>
            </a:pPr>
            <a:r>
              <a:rPr lang="el-G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Απαιτεί άμεσους θεραπευτικούς χειρισμούς</a:t>
            </a:r>
            <a:endParaRPr lang="el-G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36254" y="6160258"/>
            <a:ext cx="6680200" cy="342900"/>
          </a:xfrm>
        </p:spPr>
        <p:txBody>
          <a:bodyPr/>
          <a:lstStyle/>
          <a:p>
            <a:pPr algn="r"/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Liamis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et al, Postgrad Med 2016; 128 (3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299-306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85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9" y="265113"/>
            <a:ext cx="8520112" cy="738188"/>
          </a:xfrm>
        </p:spPr>
        <p:txBody>
          <a:bodyPr/>
          <a:lstStyle/>
          <a:p>
            <a:pPr algn="ctr"/>
            <a:r>
              <a:rPr lang="el-GR" sz="36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Επίπτωση της </a:t>
            </a:r>
            <a:r>
              <a:rPr lang="el-GR" sz="3600" smtClean="0">
                <a:solidFill>
                  <a:srgbClr val="FFC000"/>
                </a:solidFill>
                <a:latin typeface="Bookman Old Style" panose="02050604050505020204" pitchFamily="18" charset="0"/>
              </a:rPr>
              <a:t>υπερνατριαιμίας</a:t>
            </a:r>
            <a:endParaRPr lang="el-GR" sz="36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4286170"/>
              </p:ext>
            </p:extLst>
          </p:nvPr>
        </p:nvGraphicFramePr>
        <p:xfrm>
          <a:off x="295275" y="1041400"/>
          <a:ext cx="8524875" cy="5626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9139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1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Chart bld="series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944" y="0"/>
            <a:ext cx="8520112" cy="485775"/>
          </a:xfrm>
        </p:spPr>
        <p:txBody>
          <a:bodyPr/>
          <a:lstStyle/>
          <a:p>
            <a:pPr algn="ctr"/>
            <a:r>
              <a:rPr lang="el-GR" sz="2400" dirty="0">
                <a:solidFill>
                  <a:srgbClr val="FFC000"/>
                </a:solidFill>
                <a:latin typeface="Bookman Old Style" panose="02050604050505020204" pitchFamily="18" charset="0"/>
              </a:rPr>
              <a:t>Πόσο συχνές είναι οι ηλεκτρολυτικές διαταραχές στους ηλικιωμένους</a:t>
            </a:r>
            <a:r>
              <a:rPr lang="en-US" sz="2400" dirty="0">
                <a:solidFill>
                  <a:srgbClr val="FFC000"/>
                </a:solidFill>
                <a:latin typeface="Bookman Old Style" panose="02050604050505020204" pitchFamily="18" charset="0"/>
              </a:rPr>
              <a:t>;</a:t>
            </a:r>
            <a:endParaRPr lang="el-GR" sz="24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5852406"/>
              </p:ext>
            </p:extLst>
          </p:nvPr>
        </p:nvGraphicFramePr>
        <p:xfrm>
          <a:off x="309563" y="1054100"/>
          <a:ext cx="8524875" cy="520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3889608" y="6509982"/>
            <a:ext cx="5036025" cy="320722"/>
          </a:xfrm>
        </p:spPr>
        <p:txBody>
          <a:bodyPr/>
          <a:lstStyle/>
          <a:p>
            <a:pPr algn="r"/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Lindner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et al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,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l-GR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Gerontology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2014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;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60(5):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420-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42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3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58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9" y="265112"/>
            <a:ext cx="8520112" cy="801687"/>
          </a:xfrm>
        </p:spPr>
        <p:txBody>
          <a:bodyPr/>
          <a:lstStyle/>
          <a:p>
            <a:pPr algn="ctr"/>
            <a:r>
              <a:rPr lang="el-GR" sz="2800" dirty="0" err="1" smtClean="0">
                <a:solidFill>
                  <a:srgbClr val="FFC000"/>
                </a:solidFill>
                <a:latin typeface="Bookman Old Style" panose="02050604050505020204" pitchFamily="18" charset="0"/>
              </a:rPr>
              <a:t>Υπερνατριαιμία</a:t>
            </a:r>
            <a:r>
              <a:rPr lang="el-GR" sz="28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 και κέντρα περίθαλψης ηλικιωμένων</a:t>
            </a:r>
            <a:endParaRPr lang="el-GR" sz="28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822700" y="6410041"/>
            <a:ext cx="5029200" cy="352425"/>
          </a:xfrm>
        </p:spPr>
        <p:txBody>
          <a:bodyPr/>
          <a:lstStyle/>
          <a:p>
            <a:pPr algn="r"/>
            <a:r>
              <a:rPr lang="da-DK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Wolff et al, J R Soc Med 2015; 108(7</a:t>
            </a:r>
            <a:r>
              <a:rPr lang="da-DK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da-DK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259-65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Εικόνα 3" descr="C:\Documents and Settings\Kostas\Application Data\PixelMetrics\CaptureWiz\Temp\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270000"/>
            <a:ext cx="8585200" cy="4546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363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5701768"/>
              </p:ext>
            </p:extLst>
          </p:nvPr>
        </p:nvGraphicFramePr>
        <p:xfrm>
          <a:off x="295275" y="330200"/>
          <a:ext cx="8524875" cy="605790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8524875"/>
              </a:tblGrid>
              <a:tr h="543779">
                <a:tc>
                  <a:txBody>
                    <a:bodyPr/>
                    <a:lstStyle/>
                    <a:p>
                      <a:pPr algn="ctr"/>
                      <a:r>
                        <a:rPr lang="el-GR" sz="280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Αίτια </a:t>
                      </a:r>
                      <a:r>
                        <a:rPr lang="el-GR" sz="2800" dirty="0" err="1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υπερνατριαιμίας</a:t>
                      </a:r>
                      <a:r>
                        <a:rPr lang="el-GR" sz="280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στους ηλικιωμένους</a:t>
                      </a:r>
                      <a:endParaRPr lang="el-GR" sz="24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1407428"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Διαταραχή</a:t>
                      </a:r>
                      <a:r>
                        <a:rPr lang="el-GR" sz="1800" b="1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αισθήματος δίψας</a:t>
                      </a:r>
                    </a:p>
                    <a:p>
                      <a:pPr lvl="1"/>
                      <a:r>
                        <a:rPr lang="el-GR" sz="160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Ισχαιμικά –Αιμορραγικά Α.Ε.Ε.</a:t>
                      </a:r>
                    </a:p>
                    <a:p>
                      <a:pPr lvl="1"/>
                      <a:r>
                        <a:rPr lang="el-GR" sz="160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Εγκεφαλική κάκωση</a:t>
                      </a:r>
                    </a:p>
                    <a:p>
                      <a:pPr lvl="1"/>
                      <a:r>
                        <a:rPr lang="el-GR" sz="160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Όγκοι</a:t>
                      </a:r>
                    </a:p>
                    <a:p>
                      <a:pPr lvl="1"/>
                      <a:r>
                        <a:rPr lang="el-GR" sz="160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Διηθητικά Νοσήματα</a:t>
                      </a:r>
                      <a:endParaRPr lang="el-GR" sz="1600" b="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2175116"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Νεφρικές </a:t>
                      </a:r>
                      <a:r>
                        <a:rPr lang="el-GR" sz="1800" b="1" dirty="0" err="1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υπότονες</a:t>
                      </a:r>
                      <a:r>
                        <a:rPr lang="el-GR" sz="18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απώλειες</a:t>
                      </a:r>
                    </a:p>
                    <a:p>
                      <a:pPr lvl="1"/>
                      <a:r>
                        <a:rPr lang="el-GR" sz="160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Μείωση</a:t>
                      </a:r>
                      <a:r>
                        <a:rPr lang="el-GR" sz="160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συμπυκνωτικής ικανότητας των νεφρών</a:t>
                      </a:r>
                    </a:p>
                    <a:p>
                      <a:pPr lvl="1"/>
                      <a:r>
                        <a:rPr lang="el-GR" sz="1600" b="1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Διουρητικά της αγκύλης</a:t>
                      </a:r>
                    </a:p>
                    <a:p>
                      <a:pPr lvl="1"/>
                      <a:r>
                        <a:rPr lang="el-GR" sz="1600" b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Μετά από διόρθωση αποφρακτικής νεφροπάθειας</a:t>
                      </a:r>
                    </a:p>
                    <a:p>
                      <a:pPr lvl="1"/>
                      <a:r>
                        <a:rPr lang="el-GR" sz="1600" b="1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Ωσμωτική διούρηση</a:t>
                      </a:r>
                      <a:r>
                        <a:rPr lang="el-GR" sz="1600" b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(Σακχαρώδης Διαβήτης)</a:t>
                      </a:r>
                    </a:p>
                    <a:p>
                      <a:pPr lvl="1"/>
                      <a:r>
                        <a:rPr lang="el-GR" sz="1600" b="1" baseline="0" dirty="0" err="1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Άποιος</a:t>
                      </a:r>
                      <a:r>
                        <a:rPr lang="el-GR" sz="1600" b="1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Διαβήτης</a:t>
                      </a:r>
                    </a:p>
                    <a:p>
                      <a:pPr lvl="2"/>
                      <a:r>
                        <a:rPr lang="el-GR" sz="1600" b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Κεντρικός (Διαταραχές του υποθαλάμου)</a:t>
                      </a:r>
                    </a:p>
                    <a:p>
                      <a:pPr lvl="2"/>
                      <a:r>
                        <a:rPr lang="el-GR" sz="1600" b="0" baseline="0" dirty="0" err="1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Νεφρογενής</a:t>
                      </a:r>
                      <a:r>
                        <a:rPr lang="el-GR" sz="1600" b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(</a:t>
                      </a:r>
                      <a:r>
                        <a:rPr lang="el-GR" sz="1600" b="0" baseline="0" dirty="0" err="1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Λίθιο</a:t>
                      </a:r>
                      <a:r>
                        <a:rPr lang="el-GR" sz="1600" b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, </a:t>
                      </a:r>
                      <a:r>
                        <a:rPr lang="el-GR" sz="1600" b="0" baseline="0" dirty="0" err="1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καρβαμαζεπίνη</a:t>
                      </a:r>
                      <a:r>
                        <a:rPr lang="el-GR" sz="1600" b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, </a:t>
                      </a:r>
                      <a:r>
                        <a:rPr lang="el-GR" sz="1600" b="0" baseline="0" dirty="0" err="1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αμφοτερικίνη</a:t>
                      </a:r>
                      <a:r>
                        <a:rPr lang="el-GR" sz="1600" b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Β, </a:t>
                      </a:r>
                      <a:r>
                        <a:rPr lang="el-GR" sz="1600" b="0" baseline="0" dirty="0" err="1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υποκαλιαιμία</a:t>
                      </a:r>
                      <a:r>
                        <a:rPr lang="el-GR" sz="1600" b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)</a:t>
                      </a:r>
                      <a:endParaRPr lang="el-GR" sz="1600" b="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936942">
                <a:tc>
                  <a:txBody>
                    <a:bodyPr/>
                    <a:lstStyle/>
                    <a:p>
                      <a:r>
                        <a:rPr lang="el-GR" sz="1800" b="1" dirty="0" err="1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Εξωνεφρικές</a:t>
                      </a:r>
                      <a:r>
                        <a:rPr lang="el-GR" sz="18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l-GR" sz="1800" b="1" dirty="0" err="1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υπότονες</a:t>
                      </a:r>
                      <a:r>
                        <a:rPr lang="el-GR" sz="18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απώλειες</a:t>
                      </a:r>
                    </a:p>
                    <a:p>
                      <a:pPr lvl="1"/>
                      <a:r>
                        <a:rPr lang="el-GR" sz="1600" b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Αναπνευστικό (</a:t>
                      </a:r>
                      <a:r>
                        <a:rPr lang="el-GR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εμπύρετο</a:t>
                      </a:r>
                      <a:r>
                        <a:rPr lang="el-GR" sz="1600" b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,</a:t>
                      </a:r>
                      <a:r>
                        <a:rPr lang="el-GR" sz="1600" b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ταχύπνοια)</a:t>
                      </a:r>
                    </a:p>
                    <a:p>
                      <a:pPr lvl="1"/>
                      <a:r>
                        <a:rPr lang="el-GR" sz="1600" b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Γαστρεντερικό (έμετοι, διάρροιες, </a:t>
                      </a:r>
                      <a:r>
                        <a:rPr lang="el-GR" sz="1600" b="0" baseline="0" dirty="0" err="1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ρινογαστρικός</a:t>
                      </a:r>
                      <a:r>
                        <a:rPr lang="el-GR" sz="1600" b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σωλήνας)</a:t>
                      </a:r>
                      <a:endParaRPr lang="el-GR" sz="1600" b="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994635"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Υπερφόρτωση με νάτριο</a:t>
                      </a:r>
                    </a:p>
                    <a:p>
                      <a:pPr lvl="1"/>
                      <a:r>
                        <a:rPr lang="el-GR" sz="1600" b="1" dirty="0" err="1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Ιατρογενώς</a:t>
                      </a:r>
                      <a:r>
                        <a:rPr lang="el-GR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(χορήγηση</a:t>
                      </a:r>
                      <a:r>
                        <a:rPr lang="el-GR" sz="1600" b="1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διαλυμάτων </a:t>
                      </a:r>
                      <a:r>
                        <a:rPr lang="en-US" sz="1600" b="1" baseline="0" dirty="0" err="1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NaCl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,</a:t>
                      </a:r>
                      <a:r>
                        <a:rPr lang="el-GR" sz="1600" b="1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l-GR" sz="1600" b="1" baseline="0" dirty="0" err="1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διττανθρακικών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)</a:t>
                      </a:r>
                      <a:endParaRPr lang="el-GR" sz="1600" b="1" baseline="0" dirty="0" smtClean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  <a:p>
                      <a:pPr lvl="1"/>
                      <a:r>
                        <a:rPr lang="el-GR" sz="1600" b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Νοσήματα των επινεφριδίων (πρωτοπαθής υπεραλδοστερονισμός, σ. 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Cushing)</a:t>
                      </a:r>
                      <a:endParaRPr lang="el-GR" sz="1600" b="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Oval Callout 6"/>
          <p:cNvSpPr/>
          <p:nvPr/>
        </p:nvSpPr>
        <p:spPr bwMode="auto">
          <a:xfrm>
            <a:off x="4330700" y="152400"/>
            <a:ext cx="4648200" cy="1879600"/>
          </a:xfrm>
          <a:prstGeom prst="wedgeEllipseCallout">
            <a:avLst>
              <a:gd name="adj1" fmla="val -59662"/>
              <a:gd name="adj2" fmla="val -730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Η διαταραχή δίψας </a:t>
            </a:r>
            <a:r>
              <a:rPr lang="el-GR" sz="16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υπερδιαγιγνώσκεται</a:t>
            </a:r>
            <a:r>
              <a:rPr lang="el-GR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σε ασθενείς με αδυναμία αυτοεξυπηρέτησης (λ.χ. ψυχικά νοσήματα, άνοια κ.α.)</a:t>
            </a:r>
          </a:p>
        </p:txBody>
      </p:sp>
      <p:sp>
        <p:nvSpPr>
          <p:cNvPr id="9" name="Oval Callout 8"/>
          <p:cNvSpPr/>
          <p:nvPr/>
        </p:nvSpPr>
        <p:spPr bwMode="auto">
          <a:xfrm>
            <a:off x="2854234" y="2074091"/>
            <a:ext cx="4610100" cy="800100"/>
          </a:xfrm>
          <a:prstGeom prst="wedgeEllipseCallout">
            <a:avLst>
              <a:gd name="adj1" fmla="val -68206"/>
              <a:gd name="adj2" fmla="val 251332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2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Συνήθως συνυπάρχουν με </a:t>
            </a:r>
            <a:r>
              <a:rPr lang="el-GR" sz="2000" b="1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νεφρικο</a:t>
            </a:r>
            <a:r>
              <a:rPr lang="el-GR" sz="2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νόσημα</a:t>
            </a:r>
            <a:endParaRPr kumimoji="0" lang="el-GR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10" name="Oval Callout 9"/>
          <p:cNvSpPr/>
          <p:nvPr/>
        </p:nvSpPr>
        <p:spPr bwMode="auto">
          <a:xfrm>
            <a:off x="4153989" y="3056708"/>
            <a:ext cx="4820193" cy="1436915"/>
          </a:xfrm>
          <a:prstGeom prst="wedgeEllipseCallout">
            <a:avLst>
              <a:gd name="adj1" fmla="val -76361"/>
              <a:gd name="adj2" fmla="val 71591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b="1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Υπερνατριαιμία</a:t>
            </a:r>
            <a:r>
              <a:rPr lang="el-GR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από εμπύρετο αναπτύσσεται μόνο σε ασθενείς &gt;65 ετών</a:t>
            </a:r>
            <a:endParaRPr lang="el-GR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i="1" dirty="0" err="1" smtClean="0">
                <a:latin typeface="Bookman Old Style" panose="02050604050505020204" pitchFamily="18" charset="0"/>
              </a:rPr>
              <a:t>Borra</a:t>
            </a:r>
            <a:r>
              <a:rPr lang="el-GR" sz="1000" b="1" i="1" dirty="0" smtClean="0">
                <a:latin typeface="Bookman Old Style" panose="02050604050505020204" pitchFamily="18" charset="0"/>
              </a:rPr>
              <a:t> </a:t>
            </a:r>
            <a:r>
              <a:rPr lang="en-US" sz="1000" b="1" i="1" dirty="0" smtClean="0">
                <a:latin typeface="Bookman Old Style" panose="02050604050505020204" pitchFamily="18" charset="0"/>
              </a:rPr>
              <a:t>et al, J </a:t>
            </a:r>
            <a:r>
              <a:rPr lang="en-US" sz="1000" b="1" i="1" dirty="0">
                <a:latin typeface="Bookman Old Style" panose="02050604050505020204" pitchFamily="18" charset="0"/>
              </a:rPr>
              <a:t>Natl Med Assoc. 1995; 87(3):220-4</a:t>
            </a:r>
            <a:endParaRPr kumimoji="0" lang="el-GR" sz="1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67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6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Κλινική εικόνα </a:t>
            </a:r>
            <a:r>
              <a:rPr lang="el-GR" sz="3600" dirty="0" err="1" smtClean="0">
                <a:solidFill>
                  <a:srgbClr val="FFC000"/>
                </a:solidFill>
                <a:latin typeface="Bookman Old Style" panose="02050604050505020204" pitchFamily="18" charset="0"/>
              </a:rPr>
              <a:t>υπερνατριαιμίας</a:t>
            </a:r>
            <a:endParaRPr lang="el-GR" sz="36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7" y="1351130"/>
            <a:ext cx="8524875" cy="5112793"/>
          </a:xfrm>
        </p:spPr>
        <p:txBody>
          <a:bodyPr/>
          <a:lstStyle/>
          <a:p>
            <a:pPr marL="0" indent="0">
              <a:buNone/>
            </a:pPr>
            <a:r>
              <a:rPr lang="el-GR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Σπάνια εκδηλώνεται όταν </a:t>
            </a:r>
            <a:r>
              <a:rPr lang="en-US" sz="2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[Na</a:t>
            </a:r>
            <a:r>
              <a:rPr lang="en-US" sz="2600" b="1" baseline="30000" dirty="0">
                <a:solidFill>
                  <a:schemeClr val="bg1"/>
                </a:solidFill>
                <a:latin typeface="Bookman Old Style" panose="02050604050505020204" pitchFamily="18" charset="0"/>
              </a:rPr>
              <a:t>+</a:t>
            </a:r>
            <a:r>
              <a:rPr lang="en-US" sz="2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] </a:t>
            </a:r>
            <a:r>
              <a:rPr lang="el-GR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&lt;</a:t>
            </a:r>
            <a:r>
              <a:rPr lang="en-US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</a:t>
            </a:r>
            <a:r>
              <a:rPr lang="el-GR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60</a:t>
            </a:r>
            <a:r>
              <a:rPr lang="en-US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mEq/L</a:t>
            </a:r>
            <a:endParaRPr lang="el-GR" sz="2600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l-GR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Αίσθημα εξάψεων</a:t>
            </a:r>
          </a:p>
          <a:p>
            <a:r>
              <a:rPr lang="el-GR" sz="2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Α</a:t>
            </a:r>
            <a:r>
              <a:rPr lang="el-GR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δυναμία</a:t>
            </a:r>
          </a:p>
          <a:p>
            <a:r>
              <a:rPr lang="el-GR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Λήθαργος</a:t>
            </a:r>
          </a:p>
          <a:p>
            <a:r>
              <a:rPr lang="el-GR" sz="2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Διαταραχές επιπέδου συνείδησης</a:t>
            </a:r>
          </a:p>
          <a:p>
            <a:r>
              <a:rPr lang="el-GR" sz="2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Σπασμοί</a:t>
            </a:r>
          </a:p>
          <a:p>
            <a:r>
              <a:rPr lang="el-GR" sz="2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Ξηροί βλεννογόνοι</a:t>
            </a:r>
          </a:p>
          <a:p>
            <a:r>
              <a:rPr lang="el-GR" sz="2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Μειωμένη </a:t>
            </a:r>
            <a:r>
              <a:rPr lang="el-GR" sz="26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σπαργή</a:t>
            </a:r>
            <a:r>
              <a:rPr lang="el-GR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δέρματος</a:t>
            </a:r>
          </a:p>
          <a:p>
            <a:r>
              <a:rPr lang="el-GR" sz="2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6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Ορθοστατική</a:t>
            </a:r>
            <a:r>
              <a:rPr lang="el-GR" sz="2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υπόταση</a:t>
            </a:r>
            <a:endParaRPr lang="el-GR" sz="2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5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2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Πρόγνωση </a:t>
            </a:r>
            <a:r>
              <a:rPr lang="el-GR" sz="3200" dirty="0" err="1" smtClean="0">
                <a:solidFill>
                  <a:srgbClr val="FFC000"/>
                </a:solidFill>
                <a:latin typeface="Bookman Old Style" panose="02050604050505020204" pitchFamily="18" charset="0"/>
              </a:rPr>
              <a:t>υπερνατριαιμίας</a:t>
            </a:r>
            <a:r>
              <a:rPr lang="el-GR" sz="32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 στους ηλικιωμένους</a:t>
            </a:r>
            <a:endParaRPr lang="el-GR" sz="32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7" y="1489074"/>
            <a:ext cx="8524875" cy="4695825"/>
          </a:xfrm>
        </p:spPr>
        <p:txBody>
          <a:bodyPr/>
          <a:lstStyle/>
          <a:p>
            <a:r>
              <a:rPr lang="el-GR" sz="1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Θνητότητα από </a:t>
            </a:r>
            <a:r>
              <a:rPr lang="el-GR" sz="28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υπερνατριαιμία</a:t>
            </a:r>
            <a:r>
              <a:rPr lang="el-GR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στους ηλικιωμένους - </a:t>
            </a:r>
            <a:r>
              <a:rPr lang="el-GR" sz="28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30-52 %</a:t>
            </a:r>
          </a:p>
          <a:p>
            <a:r>
              <a:rPr lang="el-GR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Ηλικιωμένοι σε Μ.Ε.Θ.</a:t>
            </a:r>
          </a:p>
          <a:p>
            <a:pPr lvl="2"/>
            <a:r>
              <a:rPr lang="el-GR" sz="24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Χειρότερη πρόγνωση ακόμη και όταν </a:t>
            </a:r>
            <a:r>
              <a:rPr lang="en-US" sz="2400" dirty="0">
                <a:solidFill>
                  <a:srgbClr val="FFFF00"/>
                </a:solidFill>
                <a:latin typeface="Bookman Old Style" panose="02050604050505020204" pitchFamily="18" charset="0"/>
              </a:rPr>
              <a:t>[Na</a:t>
            </a:r>
            <a:r>
              <a:rPr lang="en-US" sz="2400" baseline="30000" dirty="0">
                <a:solidFill>
                  <a:srgbClr val="FFFF00"/>
                </a:solidFill>
                <a:latin typeface="Bookman Old Style" panose="02050604050505020204" pitchFamily="18" charset="0"/>
              </a:rPr>
              <a:t>+</a:t>
            </a:r>
            <a:r>
              <a:rPr lang="en-US" sz="2400" dirty="0">
                <a:solidFill>
                  <a:srgbClr val="FFFF00"/>
                </a:solidFill>
                <a:latin typeface="Bookman Old Style" panose="02050604050505020204" pitchFamily="18" charset="0"/>
              </a:rPr>
              <a:t>] </a:t>
            </a:r>
            <a:r>
              <a:rPr lang="en-US" sz="24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1</a:t>
            </a:r>
            <a:r>
              <a:rPr lang="el-GR" sz="24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45-150</a:t>
            </a:r>
            <a:r>
              <a:rPr lang="en-US" sz="24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mEq/L</a:t>
            </a:r>
            <a:endParaRPr lang="el-GR" sz="2400" dirty="0" smtClean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lvl="2"/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Η θνητότητα αυξάνεται κατά 30%</a:t>
            </a:r>
          </a:p>
          <a:p>
            <a:pPr lvl="2"/>
            <a:r>
              <a:rPr lang="el-G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Παραμένει ακόμη και όταν διορθωθεί η </a:t>
            </a:r>
            <a:r>
              <a:rPr lang="el-GR" sz="24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υπερνατριαιμία</a:t>
            </a:r>
            <a:endParaRPr lang="el-GR" sz="2400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lvl="2"/>
            <a:r>
              <a:rPr lang="el-G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Σημαντική η πρόληψη </a:t>
            </a:r>
            <a:endParaRPr lang="el-G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lvl="2"/>
            <a:endParaRPr lang="el-G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582080" y="6353223"/>
            <a:ext cx="6070600" cy="368299"/>
          </a:xfrm>
        </p:spPr>
        <p:txBody>
          <a:bodyPr/>
          <a:lstStyle/>
          <a:p>
            <a:pPr algn="r"/>
            <a:r>
              <a:rPr lang="en-US" sz="16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Toor</a:t>
            </a:r>
            <a:r>
              <a:rPr lang="en-US" sz="16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et al, </a:t>
            </a:r>
            <a:r>
              <a:rPr lang="en-US" sz="160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Int</a:t>
            </a:r>
            <a:r>
              <a:rPr lang="en-US" sz="16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Urol</a:t>
            </a:r>
            <a:r>
              <a:rPr lang="en-US" sz="16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Nephrol</a:t>
            </a:r>
            <a:r>
              <a:rPr lang="en-US" sz="16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2014; 46(8</a:t>
            </a:r>
            <a:r>
              <a:rPr lang="en-US" sz="16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6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1589-</a:t>
            </a:r>
            <a:r>
              <a:rPr lang="el-GR" sz="16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15</a:t>
            </a:r>
            <a:r>
              <a:rPr lang="en-US" sz="16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94</a:t>
            </a:r>
            <a:endParaRPr lang="el-GR" sz="1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72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200" dirty="0" err="1" smtClean="0">
                <a:solidFill>
                  <a:srgbClr val="FFC000"/>
                </a:solidFill>
                <a:latin typeface="Bookman Old Style" panose="02050604050505020204" pitchFamily="18" charset="0"/>
              </a:rPr>
              <a:t>Υπερνατριαιμία</a:t>
            </a:r>
            <a:r>
              <a:rPr lang="el-GR" sz="32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 και καρδιαγγειακά </a:t>
            </a:r>
            <a:r>
              <a:rPr lang="el-GR" sz="3200" dirty="0" err="1" smtClean="0">
                <a:solidFill>
                  <a:srgbClr val="FFC000"/>
                </a:solidFill>
                <a:latin typeface="Bookman Old Style" panose="02050604050505020204" pitchFamily="18" charset="0"/>
              </a:rPr>
              <a:t>συμβάματα</a:t>
            </a:r>
            <a:r>
              <a:rPr lang="el-GR" sz="32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 σε ηλικιωμένους άνδρες</a:t>
            </a:r>
            <a:endParaRPr lang="el-GR" sz="32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1722" y="1409700"/>
            <a:ext cx="6135756" cy="4927600"/>
          </a:xfrm>
        </p:spPr>
        <p:txBody>
          <a:bodyPr/>
          <a:lstStyle/>
          <a:p>
            <a:pPr marL="0" indent="0">
              <a:buNone/>
            </a:pPr>
            <a:endParaRPr lang="el-GR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517555" y="6464630"/>
            <a:ext cx="6794500" cy="352426"/>
          </a:xfrm>
        </p:spPr>
        <p:txBody>
          <a:bodyPr/>
          <a:lstStyle/>
          <a:p>
            <a:pPr algn="r"/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Wannamethee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et al,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Nutr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Metab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Cardiovasc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Dis 2016; 26(1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12-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1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9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104" y="1371600"/>
            <a:ext cx="6347792" cy="4965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6057900" y="3962400"/>
            <a:ext cx="1435100" cy="368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Bookman Old Style" panose="02050604050505020204" pitchFamily="18" charset="0"/>
              </a:rPr>
              <a:t>n= 3099</a:t>
            </a:r>
            <a:endParaRPr kumimoji="0" 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43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l-GR" sz="36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ΥΠΕΡΚΑΛΙΑΙΜΙΑ</a:t>
            </a:r>
            <a:endParaRPr lang="el-GR" sz="36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41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405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Ορισμός </a:t>
            </a:r>
            <a:endParaRPr lang="el-GR" sz="405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80" y="990600"/>
            <a:ext cx="8524875" cy="5054600"/>
          </a:xfrm>
        </p:spPr>
        <p:txBody>
          <a:bodyPr/>
          <a:lstStyle/>
          <a:p>
            <a:pPr marL="0" indent="0" algn="ctr">
              <a:buNone/>
            </a:pPr>
            <a:r>
              <a:rPr lang="el-GR" sz="3200" b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Υπερκαλιαιμία</a:t>
            </a:r>
            <a:r>
              <a:rPr lang="el-GR" sz="32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l-GR" sz="32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– [</a:t>
            </a:r>
            <a:r>
              <a:rPr lang="en-US" sz="32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K</a:t>
            </a:r>
            <a:r>
              <a:rPr lang="en-US" sz="3200" b="1" baseline="30000" dirty="0">
                <a:solidFill>
                  <a:srgbClr val="FFFF00"/>
                </a:solidFill>
                <a:latin typeface="Bookman Old Style" panose="02050604050505020204" pitchFamily="18" charset="0"/>
              </a:rPr>
              <a:t>+</a:t>
            </a:r>
            <a:r>
              <a:rPr lang="el-GR" sz="32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]</a:t>
            </a:r>
            <a:r>
              <a:rPr lang="en-US" sz="32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 &gt; 5,5 </a:t>
            </a:r>
            <a:r>
              <a:rPr lang="en-US" sz="32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meq</a:t>
            </a:r>
            <a:r>
              <a:rPr lang="en-US" sz="32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/</a:t>
            </a:r>
            <a:r>
              <a:rPr lang="en-US" sz="32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lt</a:t>
            </a:r>
            <a:endParaRPr lang="en-US" sz="32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l-GR" sz="27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l-GR" sz="27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Κατά άλλες μελέτες </a:t>
            </a:r>
          </a:p>
          <a:p>
            <a:pPr>
              <a:lnSpc>
                <a:spcPct val="150000"/>
              </a:lnSpc>
            </a:pPr>
            <a:r>
              <a:rPr lang="el-GR" sz="27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7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Υπερκαλιαιμία</a:t>
            </a:r>
            <a:r>
              <a:rPr lang="el-GR" sz="27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[</a:t>
            </a:r>
            <a:r>
              <a:rPr lang="en-US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K</a:t>
            </a:r>
            <a:r>
              <a:rPr lang="en-US" sz="2800" b="1" baseline="30000" dirty="0">
                <a:solidFill>
                  <a:schemeClr val="bg1"/>
                </a:solidFill>
                <a:latin typeface="Bookman Old Style" panose="02050604050505020204" pitchFamily="18" charset="0"/>
              </a:rPr>
              <a:t>+</a:t>
            </a:r>
            <a:r>
              <a:rPr lang="el-GR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]</a:t>
            </a:r>
            <a:r>
              <a:rPr lang="en-US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&gt; </a:t>
            </a:r>
            <a:r>
              <a:rPr lang="el-GR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6</a:t>
            </a:r>
            <a:r>
              <a:rPr lang="en-US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mEq/L</a:t>
            </a:r>
            <a:endParaRPr lang="el-GR" sz="2800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</a:pPr>
            <a:r>
              <a:rPr lang="el-G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8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Υπερκαλιαιμία</a:t>
            </a:r>
            <a:r>
              <a:rPr lang="el-G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= κάθε τιμή </a:t>
            </a:r>
            <a:r>
              <a:rPr lang="el-GR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[</a:t>
            </a:r>
            <a:r>
              <a:rPr lang="en-US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K</a:t>
            </a:r>
            <a:r>
              <a:rPr lang="en-US" sz="2800" b="1" baseline="30000" dirty="0">
                <a:solidFill>
                  <a:schemeClr val="bg1"/>
                </a:solidFill>
                <a:latin typeface="Bookman Old Style" panose="02050604050505020204" pitchFamily="18" charset="0"/>
              </a:rPr>
              <a:t>+</a:t>
            </a:r>
            <a:r>
              <a:rPr lang="el-G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] που υπερβαίνει την ανώτερη φυσιολογική τιμή</a:t>
            </a:r>
            <a:endParaRPr lang="en-US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l-GR" sz="27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l-GR" sz="27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n-US" sz="27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l-GR" sz="27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058236" y="6432597"/>
            <a:ext cx="5867400" cy="288925"/>
          </a:xfrm>
        </p:spPr>
        <p:txBody>
          <a:bodyPr/>
          <a:lstStyle/>
          <a:p>
            <a:pPr algn="r"/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Martín-Pérez et al, BMC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Fam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Pract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2016 May 4; 17(1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51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11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2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Επίπτωση </a:t>
            </a:r>
            <a:r>
              <a:rPr lang="el-GR" sz="3200" dirty="0" err="1" smtClean="0">
                <a:solidFill>
                  <a:srgbClr val="FFC000"/>
                </a:solidFill>
                <a:latin typeface="Bookman Old Style" panose="02050604050505020204" pitchFamily="18" charset="0"/>
              </a:rPr>
              <a:t>υπερκαλιαιμίας</a:t>
            </a:r>
            <a:r>
              <a:rPr lang="el-GR" sz="32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 στους ηλικιωμένους</a:t>
            </a:r>
            <a:endParaRPr lang="el-GR" sz="32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30" y="1444487"/>
            <a:ext cx="8535140" cy="4571999"/>
          </a:xfrm>
          <a:prstGeom prst="rect">
            <a:avLst/>
          </a:prstGeom>
        </p:spPr>
      </p:pic>
      <p:sp>
        <p:nvSpPr>
          <p:cNvPr id="6" name="Footer Placeholder 6"/>
          <p:cNvSpPr txBox="1">
            <a:spLocks/>
          </p:cNvSpPr>
          <p:nvPr/>
        </p:nvSpPr>
        <p:spPr bwMode="gray">
          <a:xfrm>
            <a:off x="4724401" y="6524551"/>
            <a:ext cx="4419600" cy="33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l-GR"/>
            </a:defPPr>
            <a:lvl1pPr marL="0" algn="ctr" defTabSz="914400" rtl="0" eaLnBrk="1" latinLnBrk="0" hangingPunct="1">
              <a:defRPr sz="750" kern="1200" noProof="1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smtClean="0">
                <a:latin typeface="Bookman Old Style" panose="02050604050505020204" pitchFamily="18" charset="0"/>
              </a:rPr>
              <a:t>Lindner G</a:t>
            </a:r>
            <a:r>
              <a:rPr lang="el-GR" sz="1400" smtClean="0">
                <a:latin typeface="Bookman Old Style" panose="02050604050505020204" pitchFamily="18" charset="0"/>
              </a:rPr>
              <a:t> </a:t>
            </a:r>
            <a:r>
              <a:rPr lang="en-US" sz="1400" smtClean="0">
                <a:latin typeface="Bookman Old Style" panose="02050604050505020204" pitchFamily="18" charset="0"/>
              </a:rPr>
              <a:t>et al </a:t>
            </a:r>
            <a:r>
              <a:rPr lang="el-GR" sz="1400" smtClean="0">
                <a:latin typeface="Bookman Old Style" panose="02050604050505020204" pitchFamily="18" charset="0"/>
              </a:rPr>
              <a:t>Gerontology.2014;60(5):420-3</a:t>
            </a:r>
            <a:endParaRPr lang="el-GR" sz="1400" dirty="0">
              <a:latin typeface="Bookman Old Style" panose="02050604050505020204" pitchFamily="18" charset="0"/>
            </a:endParaRPr>
          </a:p>
        </p:txBody>
      </p:sp>
      <p:sp useBgFill="1">
        <p:nvSpPr>
          <p:cNvPr id="7" name="Rectangle 6"/>
          <p:cNvSpPr/>
          <p:nvPr/>
        </p:nvSpPr>
        <p:spPr bwMode="auto">
          <a:xfrm>
            <a:off x="0" y="1338470"/>
            <a:ext cx="9144000" cy="5519530"/>
          </a:xfrm>
          <a:prstGeom prst="rect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l-GR" sz="2800" b="1" dirty="0">
              <a:latin typeface="Bookman Old Style" panose="02050604050505020204" pitchFamily="18" charset="0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Bookman Old Style" panose="02050604050505020204" pitchFamily="18" charset="0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l-GR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l-G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Επίπτωση σε πληθυσμό ηλικίας &gt;65 ετών  </a:t>
            </a:r>
            <a:r>
              <a:rPr lang="el-GR" sz="36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2,8%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sz="3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Bookman Old Style" panose="02050604050505020204" pitchFamily="18" charset="0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l-G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Οι άνδρες εμφανίζουν συχνότερα </a:t>
            </a:r>
            <a:r>
              <a:rPr lang="el-GR" sz="28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υπερκαλιαιμία</a:t>
            </a:r>
            <a:r>
              <a:rPr lang="el-G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από τις γυναίκες 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881744" y="6014309"/>
            <a:ext cx="6068291" cy="4849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Passare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et al, </a:t>
            </a:r>
            <a:r>
              <a:rPr lang="en-US" sz="140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Clin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Drug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Investig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2004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; 24(9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535-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5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44</a:t>
            </a:r>
            <a:endParaRPr kumimoji="0" lang="el-GR" sz="1400" b="1" i="1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61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9" y="265113"/>
            <a:ext cx="8520112" cy="538451"/>
          </a:xfrm>
        </p:spPr>
        <p:txBody>
          <a:bodyPr/>
          <a:lstStyle/>
          <a:p>
            <a:pPr algn="ctr"/>
            <a:r>
              <a:rPr lang="el-GR" sz="28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Αίτια </a:t>
            </a:r>
            <a:r>
              <a:rPr lang="el-GR" sz="2800" dirty="0" err="1" smtClean="0">
                <a:solidFill>
                  <a:srgbClr val="FFC000"/>
                </a:solidFill>
                <a:latin typeface="Bookman Old Style" panose="02050604050505020204" pitchFamily="18" charset="0"/>
              </a:rPr>
              <a:t>υπερκαλιαιμίας</a:t>
            </a:r>
            <a:r>
              <a:rPr lang="el-GR" sz="28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 στους ηλικιωμένους</a:t>
            </a:r>
            <a:endParaRPr lang="el-GR" sz="28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563" y="914400"/>
            <a:ext cx="8524875" cy="5292436"/>
          </a:xfrm>
        </p:spPr>
        <p:txBody>
          <a:bodyPr wrap="square">
            <a:noAutofit/>
          </a:bodyPr>
          <a:lstStyle/>
          <a:p>
            <a:pPr>
              <a:lnSpc>
                <a:spcPct val="200000"/>
              </a:lnSpc>
            </a:pPr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Γήρανση του νεφρού</a:t>
            </a:r>
          </a:p>
          <a:p>
            <a:pPr>
              <a:lnSpc>
                <a:spcPct val="200000"/>
              </a:lnSpc>
            </a:pPr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Αφυδάτωση</a:t>
            </a:r>
          </a:p>
          <a:p>
            <a:pPr>
              <a:lnSpc>
                <a:spcPct val="200000"/>
              </a:lnSpc>
            </a:pPr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4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Υπονατριαιμία</a:t>
            </a:r>
            <a:endParaRPr lang="el-GR" sz="2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200000"/>
              </a:lnSpc>
            </a:pPr>
            <a:r>
              <a:rPr lang="el-G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Υπορρενιναιμικός</a:t>
            </a:r>
            <a:r>
              <a:rPr lang="el-G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υποαλδοστερονισμός</a:t>
            </a:r>
            <a:endParaRPr lang="el-GR" sz="2400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200000"/>
              </a:lnSpc>
            </a:pPr>
            <a:r>
              <a:rPr lang="el-G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Νεφρική Ανεπάρκεια</a:t>
            </a:r>
          </a:p>
          <a:p>
            <a:pPr>
              <a:lnSpc>
                <a:spcPct val="200000"/>
              </a:lnSpc>
            </a:pPr>
            <a:r>
              <a:rPr lang="el-G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Φάρμακα </a:t>
            </a:r>
            <a:endParaRPr lang="el-GR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439640" y="6450242"/>
            <a:ext cx="6622472" cy="325870"/>
          </a:xfrm>
        </p:spPr>
        <p:txBody>
          <a:bodyPr/>
          <a:lstStyle/>
          <a:p>
            <a:pPr algn="r"/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Perazella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&amp;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Mahnensmith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, J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Gen Intern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Med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1997; 12(10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646-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6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56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214062274"/>
              </p:ext>
            </p:extLst>
          </p:nvPr>
        </p:nvGraphicFramePr>
        <p:xfrm>
          <a:off x="290943" y="1551709"/>
          <a:ext cx="8589821" cy="2036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Up Arrow 7"/>
          <p:cNvSpPr/>
          <p:nvPr/>
        </p:nvSpPr>
        <p:spPr bwMode="auto">
          <a:xfrm>
            <a:off x="3602182" y="2050473"/>
            <a:ext cx="263236" cy="290945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9" name="Down Arrow 8"/>
          <p:cNvSpPr/>
          <p:nvPr/>
        </p:nvSpPr>
        <p:spPr bwMode="auto">
          <a:xfrm>
            <a:off x="7010400" y="2036618"/>
            <a:ext cx="263236" cy="332509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23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200" dirty="0" err="1" smtClean="0">
                <a:solidFill>
                  <a:srgbClr val="FFC000"/>
                </a:solidFill>
                <a:latin typeface="Bookman Old Style" panose="02050604050505020204" pitchFamily="18" charset="0"/>
              </a:rPr>
              <a:t>Υπορρενιναιμικός</a:t>
            </a:r>
            <a:r>
              <a:rPr lang="el-GR" sz="32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 </a:t>
            </a:r>
            <a:r>
              <a:rPr lang="el-GR" sz="3200" dirty="0" err="1" smtClean="0">
                <a:solidFill>
                  <a:srgbClr val="FFC000"/>
                </a:solidFill>
                <a:latin typeface="Bookman Old Style" panose="02050604050505020204" pitchFamily="18" charset="0"/>
              </a:rPr>
              <a:t>υποαλδοστερονισμός</a:t>
            </a:r>
            <a:endParaRPr lang="el-GR" sz="32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95276" y="1489075"/>
            <a:ext cx="3070776" cy="4313238"/>
          </a:xfrm>
        </p:spPr>
        <p:txBody>
          <a:bodyPr/>
          <a:lstStyle/>
          <a:p>
            <a:pPr marL="0" indent="0">
              <a:buNone/>
            </a:pPr>
            <a:r>
              <a:rPr lang="el-GR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Φόρτιση με διάλυμα </a:t>
            </a:r>
            <a:r>
              <a:rPr lang="en-US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KCl</a:t>
            </a:r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IV</a:t>
            </a:r>
            <a:r>
              <a:rPr lang="el-GR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σε </a:t>
            </a:r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45 mins</a:t>
            </a:r>
            <a:r>
              <a:rPr lang="el-GR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      σε 2 ομάδες μέσης ηλικίας 33 και 78 ετών</a:t>
            </a:r>
          </a:p>
          <a:p>
            <a:r>
              <a:rPr lang="el-GR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εξεταζόμενοι με καλή νεφρική λειτουργία</a:t>
            </a:r>
          </a:p>
          <a:p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πτωχή παραγωγή </a:t>
            </a:r>
            <a:r>
              <a:rPr lang="el-GR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αλδοστερόνης</a:t>
            </a:r>
            <a:r>
              <a:rPr lang="el-GR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στους ηλικιωμένους πριν και μετά τη φόρτιση με κάλιο</a:t>
            </a:r>
          </a:p>
          <a:p>
            <a:pPr marL="0" indent="0">
              <a:buNone/>
            </a:pPr>
            <a:endParaRPr lang="el-GR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418665" y="6511649"/>
            <a:ext cx="5608983" cy="346351"/>
          </a:xfrm>
        </p:spPr>
        <p:txBody>
          <a:bodyPr/>
          <a:lstStyle/>
          <a:p>
            <a:pPr algn="r"/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Mulkerrin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et al, J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Am </a:t>
            </a:r>
            <a:r>
              <a:rPr lang="en-US" sz="140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Soc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Nephrol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1995; 6(5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1459-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4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62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052" y="914401"/>
            <a:ext cx="5645426" cy="552615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5777949" y="6162260"/>
            <a:ext cx="1656520" cy="23853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400" dirty="0" smtClean="0">
                <a:latin typeface="Bookman Old Style" panose="02050604050505020204" pitchFamily="18" charset="0"/>
              </a:rPr>
              <a:t>Χρόνος  (</a:t>
            </a:r>
            <a:r>
              <a:rPr lang="en-US" sz="1400" dirty="0" smtClean="0">
                <a:latin typeface="Bookman Old Style" panose="02050604050505020204" pitchFamily="18" charset="0"/>
              </a:rPr>
              <a:t>mins)</a:t>
            </a:r>
            <a:endParaRPr kumimoji="0" lang="el-G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604592" y="1789044"/>
            <a:ext cx="384313" cy="169627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Κάλιο ορού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3518452" y="4426227"/>
            <a:ext cx="384313" cy="178904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2000" dirty="0" err="1" smtClean="0">
                <a:latin typeface="Bookman Old Style" panose="02050604050505020204" pitchFamily="18" charset="0"/>
              </a:rPr>
              <a:t>Αλδοστερόνη</a:t>
            </a:r>
            <a:endParaRPr kumimoji="0" lang="el-GR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</p:txBody>
      </p:sp>
      <p:sp useBgFill="1">
        <p:nvSpPr>
          <p:cNvPr id="15" name="Rectangle 14"/>
          <p:cNvSpPr/>
          <p:nvPr/>
        </p:nvSpPr>
        <p:spPr bwMode="auto">
          <a:xfrm rot="20295262">
            <a:off x="1203035" y="1912018"/>
            <a:ext cx="7328452" cy="3435567"/>
          </a:xfrm>
          <a:prstGeom prst="rect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Συχνό</a:t>
            </a:r>
            <a:r>
              <a:rPr kumimoji="0" lang="el-GR" sz="36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 και </a:t>
            </a:r>
            <a:r>
              <a:rPr kumimoji="0" lang="el-GR" sz="3600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υποδιαγνωσμένο</a:t>
            </a:r>
            <a:r>
              <a:rPr kumimoji="0" lang="el-GR" sz="36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 αίτιο εμμένουσας </a:t>
            </a:r>
            <a:r>
              <a:rPr kumimoji="0" lang="el-GR" sz="3600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υπερκαλιαιμίας</a:t>
            </a:r>
            <a:endParaRPr kumimoji="0" lang="el-GR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 rot="20252233">
            <a:off x="3314736" y="4313649"/>
            <a:ext cx="5228440" cy="4036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Xu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&amp;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Murray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M,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Aust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Fam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Physician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2009; 38(5):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307-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30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9</a:t>
            </a:r>
            <a:endParaRPr kumimoji="0" lang="el-GR" sz="1400" b="1" i="1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46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reeform 61"/>
          <p:cNvSpPr/>
          <p:nvPr/>
        </p:nvSpPr>
        <p:spPr>
          <a:xfrm>
            <a:off x="3486150" y="2028386"/>
            <a:ext cx="2849618" cy="3539280"/>
          </a:xfrm>
          <a:custGeom>
            <a:avLst/>
            <a:gdLst>
              <a:gd name="connsiteX0" fmla="*/ 63062 w 3799490"/>
              <a:gd name="connsiteY0" fmla="*/ 1497724 h 4887310"/>
              <a:gd name="connsiteX1" fmla="*/ 141890 w 3799490"/>
              <a:gd name="connsiteY1" fmla="*/ 1481959 h 4887310"/>
              <a:gd name="connsiteX2" fmla="*/ 252248 w 3799490"/>
              <a:gd name="connsiteY2" fmla="*/ 1355834 h 4887310"/>
              <a:gd name="connsiteX3" fmla="*/ 299545 w 3799490"/>
              <a:gd name="connsiteY3" fmla="*/ 1261241 h 4887310"/>
              <a:gd name="connsiteX4" fmla="*/ 315310 w 3799490"/>
              <a:gd name="connsiteY4" fmla="*/ 1198179 h 4887310"/>
              <a:gd name="connsiteX5" fmla="*/ 346841 w 3799490"/>
              <a:gd name="connsiteY5" fmla="*/ 1072055 h 4887310"/>
              <a:gd name="connsiteX6" fmla="*/ 409903 w 3799490"/>
              <a:gd name="connsiteY6" fmla="*/ 993227 h 4887310"/>
              <a:gd name="connsiteX7" fmla="*/ 441434 w 3799490"/>
              <a:gd name="connsiteY7" fmla="*/ 945931 h 4887310"/>
              <a:gd name="connsiteX8" fmla="*/ 488731 w 3799490"/>
              <a:gd name="connsiteY8" fmla="*/ 930165 h 4887310"/>
              <a:gd name="connsiteX9" fmla="*/ 536027 w 3799490"/>
              <a:gd name="connsiteY9" fmla="*/ 898634 h 4887310"/>
              <a:gd name="connsiteX10" fmla="*/ 662152 w 3799490"/>
              <a:gd name="connsiteY10" fmla="*/ 867103 h 4887310"/>
              <a:gd name="connsiteX11" fmla="*/ 756745 w 3799490"/>
              <a:gd name="connsiteY11" fmla="*/ 835572 h 4887310"/>
              <a:gd name="connsiteX12" fmla="*/ 804041 w 3799490"/>
              <a:gd name="connsiteY12" fmla="*/ 819807 h 4887310"/>
              <a:gd name="connsiteX13" fmla="*/ 914400 w 3799490"/>
              <a:gd name="connsiteY13" fmla="*/ 756745 h 4887310"/>
              <a:gd name="connsiteX14" fmla="*/ 1024759 w 3799490"/>
              <a:gd name="connsiteY14" fmla="*/ 725214 h 4887310"/>
              <a:gd name="connsiteX15" fmla="*/ 1072055 w 3799490"/>
              <a:gd name="connsiteY15" fmla="*/ 693683 h 4887310"/>
              <a:gd name="connsiteX16" fmla="*/ 1182414 w 3799490"/>
              <a:gd name="connsiteY16" fmla="*/ 630621 h 4887310"/>
              <a:gd name="connsiteX17" fmla="*/ 1308538 w 3799490"/>
              <a:gd name="connsiteY17" fmla="*/ 488731 h 4887310"/>
              <a:gd name="connsiteX18" fmla="*/ 1387365 w 3799490"/>
              <a:gd name="connsiteY18" fmla="*/ 394138 h 4887310"/>
              <a:gd name="connsiteX19" fmla="*/ 1434662 w 3799490"/>
              <a:gd name="connsiteY19" fmla="*/ 299545 h 4887310"/>
              <a:gd name="connsiteX20" fmla="*/ 1481959 w 3799490"/>
              <a:gd name="connsiteY20" fmla="*/ 204952 h 4887310"/>
              <a:gd name="connsiteX21" fmla="*/ 1529255 w 3799490"/>
              <a:gd name="connsiteY21" fmla="*/ 173421 h 4887310"/>
              <a:gd name="connsiteX22" fmla="*/ 1671145 w 3799490"/>
              <a:gd name="connsiteY22" fmla="*/ 189186 h 4887310"/>
              <a:gd name="connsiteX23" fmla="*/ 1686910 w 3799490"/>
              <a:gd name="connsiteY23" fmla="*/ 236483 h 4887310"/>
              <a:gd name="connsiteX24" fmla="*/ 1702676 w 3799490"/>
              <a:gd name="connsiteY24" fmla="*/ 362607 h 4887310"/>
              <a:gd name="connsiteX25" fmla="*/ 1781503 w 3799490"/>
              <a:gd name="connsiteY25" fmla="*/ 346841 h 4887310"/>
              <a:gd name="connsiteX26" fmla="*/ 1923393 w 3799490"/>
              <a:gd name="connsiteY26" fmla="*/ 236483 h 4887310"/>
              <a:gd name="connsiteX27" fmla="*/ 2002221 w 3799490"/>
              <a:gd name="connsiteY27" fmla="*/ 157655 h 4887310"/>
              <a:gd name="connsiteX28" fmla="*/ 2049517 w 3799490"/>
              <a:gd name="connsiteY28" fmla="*/ 78827 h 4887310"/>
              <a:gd name="connsiteX29" fmla="*/ 2112579 w 3799490"/>
              <a:gd name="connsiteY29" fmla="*/ 0 h 4887310"/>
              <a:gd name="connsiteX30" fmla="*/ 2270234 w 3799490"/>
              <a:gd name="connsiteY30" fmla="*/ 15765 h 4887310"/>
              <a:gd name="connsiteX31" fmla="*/ 2364827 w 3799490"/>
              <a:gd name="connsiteY31" fmla="*/ 110359 h 4887310"/>
              <a:gd name="connsiteX32" fmla="*/ 2396359 w 3799490"/>
              <a:gd name="connsiteY32" fmla="*/ 141890 h 4887310"/>
              <a:gd name="connsiteX33" fmla="*/ 2443655 w 3799490"/>
              <a:gd name="connsiteY33" fmla="*/ 157655 h 4887310"/>
              <a:gd name="connsiteX34" fmla="*/ 2538248 w 3799490"/>
              <a:gd name="connsiteY34" fmla="*/ 220717 h 4887310"/>
              <a:gd name="connsiteX35" fmla="*/ 2632841 w 3799490"/>
              <a:gd name="connsiteY35" fmla="*/ 236483 h 4887310"/>
              <a:gd name="connsiteX36" fmla="*/ 2743200 w 3799490"/>
              <a:gd name="connsiteY36" fmla="*/ 268014 h 4887310"/>
              <a:gd name="connsiteX37" fmla="*/ 2806262 w 3799490"/>
              <a:gd name="connsiteY37" fmla="*/ 331076 h 4887310"/>
              <a:gd name="connsiteX38" fmla="*/ 2932386 w 3799490"/>
              <a:gd name="connsiteY38" fmla="*/ 394138 h 4887310"/>
              <a:gd name="connsiteX39" fmla="*/ 2948152 w 3799490"/>
              <a:gd name="connsiteY39" fmla="*/ 441434 h 4887310"/>
              <a:gd name="connsiteX40" fmla="*/ 3026979 w 3799490"/>
              <a:gd name="connsiteY40" fmla="*/ 536027 h 4887310"/>
              <a:gd name="connsiteX41" fmla="*/ 3042745 w 3799490"/>
              <a:gd name="connsiteY41" fmla="*/ 583324 h 4887310"/>
              <a:gd name="connsiteX42" fmla="*/ 3121572 w 3799490"/>
              <a:gd name="connsiteY42" fmla="*/ 740979 h 4887310"/>
              <a:gd name="connsiteX43" fmla="*/ 3168869 w 3799490"/>
              <a:gd name="connsiteY43" fmla="*/ 772510 h 4887310"/>
              <a:gd name="connsiteX44" fmla="*/ 3247696 w 3799490"/>
              <a:gd name="connsiteY44" fmla="*/ 867103 h 4887310"/>
              <a:gd name="connsiteX45" fmla="*/ 3279227 w 3799490"/>
              <a:gd name="connsiteY45" fmla="*/ 961696 h 4887310"/>
              <a:gd name="connsiteX46" fmla="*/ 3294993 w 3799490"/>
              <a:gd name="connsiteY46" fmla="*/ 1008993 h 4887310"/>
              <a:gd name="connsiteX47" fmla="*/ 3358055 w 3799490"/>
              <a:gd name="connsiteY47" fmla="*/ 1103586 h 4887310"/>
              <a:gd name="connsiteX48" fmla="*/ 3373821 w 3799490"/>
              <a:gd name="connsiteY48" fmla="*/ 1150883 h 4887310"/>
              <a:gd name="connsiteX49" fmla="*/ 3468414 w 3799490"/>
              <a:gd name="connsiteY49" fmla="*/ 1245476 h 4887310"/>
              <a:gd name="connsiteX50" fmla="*/ 3499945 w 3799490"/>
              <a:gd name="connsiteY50" fmla="*/ 1355834 h 4887310"/>
              <a:gd name="connsiteX51" fmla="*/ 3531476 w 3799490"/>
              <a:gd name="connsiteY51" fmla="*/ 1513490 h 4887310"/>
              <a:gd name="connsiteX52" fmla="*/ 3563007 w 3799490"/>
              <a:gd name="connsiteY52" fmla="*/ 1560786 h 4887310"/>
              <a:gd name="connsiteX53" fmla="*/ 3594538 w 3799490"/>
              <a:gd name="connsiteY53" fmla="*/ 1623848 h 4887310"/>
              <a:gd name="connsiteX54" fmla="*/ 3641834 w 3799490"/>
              <a:gd name="connsiteY54" fmla="*/ 1765738 h 4887310"/>
              <a:gd name="connsiteX55" fmla="*/ 3657600 w 3799490"/>
              <a:gd name="connsiteY55" fmla="*/ 1813034 h 4887310"/>
              <a:gd name="connsiteX56" fmla="*/ 3720662 w 3799490"/>
              <a:gd name="connsiteY56" fmla="*/ 1923393 h 4887310"/>
              <a:gd name="connsiteX57" fmla="*/ 3736427 w 3799490"/>
              <a:gd name="connsiteY57" fmla="*/ 1970690 h 4887310"/>
              <a:gd name="connsiteX58" fmla="*/ 3767959 w 3799490"/>
              <a:gd name="connsiteY58" fmla="*/ 2238703 h 4887310"/>
              <a:gd name="connsiteX59" fmla="*/ 3783724 w 3799490"/>
              <a:gd name="connsiteY59" fmla="*/ 2286000 h 4887310"/>
              <a:gd name="connsiteX60" fmla="*/ 3799490 w 3799490"/>
              <a:gd name="connsiteY60" fmla="*/ 2364827 h 4887310"/>
              <a:gd name="connsiteX61" fmla="*/ 3783724 w 3799490"/>
              <a:gd name="connsiteY61" fmla="*/ 2900855 h 4887310"/>
              <a:gd name="connsiteX62" fmla="*/ 3752193 w 3799490"/>
              <a:gd name="connsiteY62" fmla="*/ 3090041 h 4887310"/>
              <a:gd name="connsiteX63" fmla="*/ 3689131 w 3799490"/>
              <a:gd name="connsiteY63" fmla="*/ 3421117 h 4887310"/>
              <a:gd name="connsiteX64" fmla="*/ 3626069 w 3799490"/>
              <a:gd name="connsiteY64" fmla="*/ 3452648 h 4887310"/>
              <a:gd name="connsiteX65" fmla="*/ 3326524 w 3799490"/>
              <a:gd name="connsiteY65" fmla="*/ 3436883 h 4887310"/>
              <a:gd name="connsiteX66" fmla="*/ 3294993 w 3799490"/>
              <a:gd name="connsiteY66" fmla="*/ 3389586 h 4887310"/>
              <a:gd name="connsiteX67" fmla="*/ 3247696 w 3799490"/>
              <a:gd name="connsiteY67" fmla="*/ 3358055 h 4887310"/>
              <a:gd name="connsiteX68" fmla="*/ 3168869 w 3799490"/>
              <a:gd name="connsiteY68" fmla="*/ 3373821 h 4887310"/>
              <a:gd name="connsiteX69" fmla="*/ 3137338 w 3799490"/>
              <a:gd name="connsiteY69" fmla="*/ 3421117 h 4887310"/>
              <a:gd name="connsiteX70" fmla="*/ 3105807 w 3799490"/>
              <a:gd name="connsiteY70" fmla="*/ 3641834 h 4887310"/>
              <a:gd name="connsiteX71" fmla="*/ 3074276 w 3799490"/>
              <a:gd name="connsiteY71" fmla="*/ 3689131 h 4887310"/>
              <a:gd name="connsiteX72" fmla="*/ 3026979 w 3799490"/>
              <a:gd name="connsiteY72" fmla="*/ 3799490 h 4887310"/>
              <a:gd name="connsiteX73" fmla="*/ 2995448 w 3799490"/>
              <a:gd name="connsiteY73" fmla="*/ 3846786 h 4887310"/>
              <a:gd name="connsiteX74" fmla="*/ 2963917 w 3799490"/>
              <a:gd name="connsiteY74" fmla="*/ 4272455 h 4887310"/>
              <a:gd name="connsiteX75" fmla="*/ 2885090 w 3799490"/>
              <a:gd name="connsiteY75" fmla="*/ 4398579 h 4887310"/>
              <a:gd name="connsiteX76" fmla="*/ 2869324 w 3799490"/>
              <a:gd name="connsiteY76" fmla="*/ 4445876 h 4887310"/>
              <a:gd name="connsiteX77" fmla="*/ 2853559 w 3799490"/>
              <a:gd name="connsiteY77" fmla="*/ 4508938 h 4887310"/>
              <a:gd name="connsiteX78" fmla="*/ 2822027 w 3799490"/>
              <a:gd name="connsiteY78" fmla="*/ 4540469 h 4887310"/>
              <a:gd name="connsiteX79" fmla="*/ 2790496 w 3799490"/>
              <a:gd name="connsiteY79" fmla="*/ 4587765 h 4887310"/>
              <a:gd name="connsiteX80" fmla="*/ 2648607 w 3799490"/>
              <a:gd name="connsiteY80" fmla="*/ 4666593 h 4887310"/>
              <a:gd name="connsiteX81" fmla="*/ 2601310 w 3799490"/>
              <a:gd name="connsiteY81" fmla="*/ 4698124 h 4887310"/>
              <a:gd name="connsiteX82" fmla="*/ 2459421 w 3799490"/>
              <a:gd name="connsiteY82" fmla="*/ 4729655 h 4887310"/>
              <a:gd name="connsiteX83" fmla="*/ 2412124 w 3799490"/>
              <a:gd name="connsiteY83" fmla="*/ 4761186 h 4887310"/>
              <a:gd name="connsiteX84" fmla="*/ 2349062 w 3799490"/>
              <a:gd name="connsiteY84" fmla="*/ 4887310 h 4887310"/>
              <a:gd name="connsiteX85" fmla="*/ 2270234 w 3799490"/>
              <a:gd name="connsiteY85" fmla="*/ 4871545 h 4887310"/>
              <a:gd name="connsiteX86" fmla="*/ 2191407 w 3799490"/>
              <a:gd name="connsiteY86" fmla="*/ 4792717 h 4887310"/>
              <a:gd name="connsiteX87" fmla="*/ 1639614 w 3799490"/>
              <a:gd name="connsiteY87" fmla="*/ 4776952 h 4887310"/>
              <a:gd name="connsiteX88" fmla="*/ 1418896 w 3799490"/>
              <a:gd name="connsiteY88" fmla="*/ 4729655 h 4887310"/>
              <a:gd name="connsiteX89" fmla="*/ 1387365 w 3799490"/>
              <a:gd name="connsiteY89" fmla="*/ 4682359 h 4887310"/>
              <a:gd name="connsiteX90" fmla="*/ 1340069 w 3799490"/>
              <a:gd name="connsiteY90" fmla="*/ 4587765 h 4887310"/>
              <a:gd name="connsiteX91" fmla="*/ 1292772 w 3799490"/>
              <a:gd name="connsiteY91" fmla="*/ 4572000 h 4887310"/>
              <a:gd name="connsiteX92" fmla="*/ 1261241 w 3799490"/>
              <a:gd name="connsiteY92" fmla="*/ 4524703 h 4887310"/>
              <a:gd name="connsiteX93" fmla="*/ 1213945 w 3799490"/>
              <a:gd name="connsiteY93" fmla="*/ 4493172 h 4887310"/>
              <a:gd name="connsiteX94" fmla="*/ 1198179 w 3799490"/>
              <a:gd name="connsiteY94" fmla="*/ 4445876 h 4887310"/>
              <a:gd name="connsiteX95" fmla="*/ 1166648 w 3799490"/>
              <a:gd name="connsiteY95" fmla="*/ 4398579 h 4887310"/>
              <a:gd name="connsiteX96" fmla="*/ 1135117 w 3799490"/>
              <a:gd name="connsiteY96" fmla="*/ 4335517 h 4887310"/>
              <a:gd name="connsiteX97" fmla="*/ 1119352 w 3799490"/>
              <a:gd name="connsiteY97" fmla="*/ 4099034 h 4887310"/>
              <a:gd name="connsiteX98" fmla="*/ 1087821 w 3799490"/>
              <a:gd name="connsiteY98" fmla="*/ 4004441 h 4887310"/>
              <a:gd name="connsiteX99" fmla="*/ 1040524 w 3799490"/>
              <a:gd name="connsiteY99" fmla="*/ 3909848 h 4887310"/>
              <a:gd name="connsiteX100" fmla="*/ 993227 w 3799490"/>
              <a:gd name="connsiteY100" fmla="*/ 3815255 h 4887310"/>
              <a:gd name="connsiteX101" fmla="*/ 977462 w 3799490"/>
              <a:gd name="connsiteY101" fmla="*/ 3767959 h 4887310"/>
              <a:gd name="connsiteX102" fmla="*/ 898634 w 3799490"/>
              <a:gd name="connsiteY102" fmla="*/ 3689131 h 4887310"/>
              <a:gd name="connsiteX103" fmla="*/ 851338 w 3799490"/>
              <a:gd name="connsiteY103" fmla="*/ 3641834 h 4887310"/>
              <a:gd name="connsiteX104" fmla="*/ 788276 w 3799490"/>
              <a:gd name="connsiteY104" fmla="*/ 3547241 h 4887310"/>
              <a:gd name="connsiteX105" fmla="*/ 693683 w 3799490"/>
              <a:gd name="connsiteY105" fmla="*/ 3452648 h 4887310"/>
              <a:gd name="connsiteX106" fmla="*/ 646386 w 3799490"/>
              <a:gd name="connsiteY106" fmla="*/ 3405352 h 4887310"/>
              <a:gd name="connsiteX107" fmla="*/ 630621 w 3799490"/>
              <a:gd name="connsiteY107" fmla="*/ 3326524 h 4887310"/>
              <a:gd name="connsiteX108" fmla="*/ 599090 w 3799490"/>
              <a:gd name="connsiteY108" fmla="*/ 3231931 h 4887310"/>
              <a:gd name="connsiteX109" fmla="*/ 583324 w 3799490"/>
              <a:gd name="connsiteY109" fmla="*/ 3153103 h 4887310"/>
              <a:gd name="connsiteX110" fmla="*/ 457200 w 3799490"/>
              <a:gd name="connsiteY110" fmla="*/ 3137338 h 4887310"/>
              <a:gd name="connsiteX111" fmla="*/ 378372 w 3799490"/>
              <a:gd name="connsiteY111" fmla="*/ 3121572 h 4887310"/>
              <a:gd name="connsiteX112" fmla="*/ 283779 w 3799490"/>
              <a:gd name="connsiteY112" fmla="*/ 3090041 h 4887310"/>
              <a:gd name="connsiteX113" fmla="*/ 268014 w 3799490"/>
              <a:gd name="connsiteY113" fmla="*/ 3042745 h 4887310"/>
              <a:gd name="connsiteX114" fmla="*/ 236483 w 3799490"/>
              <a:gd name="connsiteY114" fmla="*/ 2995448 h 4887310"/>
              <a:gd name="connsiteX115" fmla="*/ 220717 w 3799490"/>
              <a:gd name="connsiteY115" fmla="*/ 2916621 h 4887310"/>
              <a:gd name="connsiteX116" fmla="*/ 236483 w 3799490"/>
              <a:gd name="connsiteY116" fmla="*/ 2585545 h 4887310"/>
              <a:gd name="connsiteX117" fmla="*/ 252248 w 3799490"/>
              <a:gd name="connsiteY117" fmla="*/ 2538248 h 4887310"/>
              <a:gd name="connsiteX118" fmla="*/ 283779 w 3799490"/>
              <a:gd name="connsiteY118" fmla="*/ 2412124 h 4887310"/>
              <a:gd name="connsiteX119" fmla="*/ 268014 w 3799490"/>
              <a:gd name="connsiteY119" fmla="*/ 2049517 h 4887310"/>
              <a:gd name="connsiteX120" fmla="*/ 236483 w 3799490"/>
              <a:gd name="connsiteY120" fmla="*/ 2002221 h 4887310"/>
              <a:gd name="connsiteX121" fmla="*/ 141890 w 3799490"/>
              <a:gd name="connsiteY121" fmla="*/ 1907627 h 4887310"/>
              <a:gd name="connsiteX122" fmla="*/ 94593 w 3799490"/>
              <a:gd name="connsiteY122" fmla="*/ 1860331 h 4887310"/>
              <a:gd name="connsiteX123" fmla="*/ 47296 w 3799490"/>
              <a:gd name="connsiteY123" fmla="*/ 1813034 h 4887310"/>
              <a:gd name="connsiteX124" fmla="*/ 15765 w 3799490"/>
              <a:gd name="connsiteY124" fmla="*/ 1718441 h 4887310"/>
              <a:gd name="connsiteX125" fmla="*/ 0 w 3799490"/>
              <a:gd name="connsiteY125" fmla="*/ 1671145 h 4887310"/>
              <a:gd name="connsiteX126" fmla="*/ 15765 w 3799490"/>
              <a:gd name="connsiteY126" fmla="*/ 1576552 h 4887310"/>
              <a:gd name="connsiteX127" fmla="*/ 47296 w 3799490"/>
              <a:gd name="connsiteY127" fmla="*/ 1529255 h 4887310"/>
              <a:gd name="connsiteX128" fmla="*/ 63062 w 3799490"/>
              <a:gd name="connsiteY128" fmla="*/ 1497724 h 4887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3799490" h="4887310">
                <a:moveTo>
                  <a:pt x="63062" y="1497724"/>
                </a:moveTo>
                <a:cubicBezTo>
                  <a:pt x="78828" y="1489841"/>
                  <a:pt x="118912" y="1495746"/>
                  <a:pt x="141890" y="1481959"/>
                </a:cubicBezTo>
                <a:cubicBezTo>
                  <a:pt x="171244" y="1464346"/>
                  <a:pt x="232163" y="1396004"/>
                  <a:pt x="252248" y="1355834"/>
                </a:cubicBezTo>
                <a:cubicBezTo>
                  <a:pt x="317521" y="1225290"/>
                  <a:pt x="209181" y="1396789"/>
                  <a:pt x="299545" y="1261241"/>
                </a:cubicBezTo>
                <a:cubicBezTo>
                  <a:pt x="304800" y="1240220"/>
                  <a:pt x="310610" y="1219331"/>
                  <a:pt x="315310" y="1198179"/>
                </a:cubicBezTo>
                <a:cubicBezTo>
                  <a:pt x="322504" y="1165806"/>
                  <a:pt x="329940" y="1105857"/>
                  <a:pt x="346841" y="1072055"/>
                </a:cubicBezTo>
                <a:cubicBezTo>
                  <a:pt x="379187" y="1007363"/>
                  <a:pt x="370803" y="1042102"/>
                  <a:pt x="409903" y="993227"/>
                </a:cubicBezTo>
                <a:cubicBezTo>
                  <a:pt x="421739" y="978431"/>
                  <a:pt x="426638" y="957767"/>
                  <a:pt x="441434" y="945931"/>
                </a:cubicBezTo>
                <a:cubicBezTo>
                  <a:pt x="454411" y="935550"/>
                  <a:pt x="473867" y="937597"/>
                  <a:pt x="488731" y="930165"/>
                </a:cubicBezTo>
                <a:cubicBezTo>
                  <a:pt x="505678" y="921691"/>
                  <a:pt x="518220" y="905109"/>
                  <a:pt x="536027" y="898634"/>
                </a:cubicBezTo>
                <a:cubicBezTo>
                  <a:pt x="576753" y="883824"/>
                  <a:pt x="621040" y="880807"/>
                  <a:pt x="662152" y="867103"/>
                </a:cubicBezTo>
                <a:lnTo>
                  <a:pt x="756745" y="835572"/>
                </a:lnTo>
                <a:lnTo>
                  <a:pt x="804041" y="819807"/>
                </a:lnTo>
                <a:cubicBezTo>
                  <a:pt x="851542" y="788140"/>
                  <a:pt x="858393" y="780749"/>
                  <a:pt x="914400" y="756745"/>
                </a:cubicBezTo>
                <a:cubicBezTo>
                  <a:pt x="946071" y="743172"/>
                  <a:pt x="992749" y="733216"/>
                  <a:pt x="1024759" y="725214"/>
                </a:cubicBezTo>
                <a:cubicBezTo>
                  <a:pt x="1040524" y="714704"/>
                  <a:pt x="1055604" y="703084"/>
                  <a:pt x="1072055" y="693683"/>
                </a:cubicBezTo>
                <a:cubicBezTo>
                  <a:pt x="1112021" y="670845"/>
                  <a:pt x="1147846" y="661348"/>
                  <a:pt x="1182414" y="630621"/>
                </a:cubicBezTo>
                <a:cubicBezTo>
                  <a:pt x="1379512" y="455422"/>
                  <a:pt x="1214409" y="601687"/>
                  <a:pt x="1308538" y="488731"/>
                </a:cubicBezTo>
                <a:cubicBezTo>
                  <a:pt x="1352119" y="436433"/>
                  <a:pt x="1358009" y="452849"/>
                  <a:pt x="1387365" y="394138"/>
                </a:cubicBezTo>
                <a:cubicBezTo>
                  <a:pt x="1452637" y="263595"/>
                  <a:pt x="1344300" y="435087"/>
                  <a:pt x="1434662" y="299545"/>
                </a:cubicBezTo>
                <a:cubicBezTo>
                  <a:pt x="1447485" y="261075"/>
                  <a:pt x="1451394" y="235516"/>
                  <a:pt x="1481959" y="204952"/>
                </a:cubicBezTo>
                <a:cubicBezTo>
                  <a:pt x="1495357" y="191554"/>
                  <a:pt x="1513490" y="183931"/>
                  <a:pt x="1529255" y="173421"/>
                </a:cubicBezTo>
                <a:cubicBezTo>
                  <a:pt x="1576552" y="178676"/>
                  <a:pt x="1626961" y="171512"/>
                  <a:pt x="1671145" y="189186"/>
                </a:cubicBezTo>
                <a:cubicBezTo>
                  <a:pt x="1686575" y="195358"/>
                  <a:pt x="1683937" y="220133"/>
                  <a:pt x="1686910" y="236483"/>
                </a:cubicBezTo>
                <a:cubicBezTo>
                  <a:pt x="1694489" y="278168"/>
                  <a:pt x="1697421" y="320566"/>
                  <a:pt x="1702676" y="362607"/>
                </a:cubicBezTo>
                <a:cubicBezTo>
                  <a:pt x="1728952" y="357352"/>
                  <a:pt x="1757109" y="357929"/>
                  <a:pt x="1781503" y="346841"/>
                </a:cubicBezTo>
                <a:cubicBezTo>
                  <a:pt x="1828662" y="325405"/>
                  <a:pt x="1888122" y="278808"/>
                  <a:pt x="1923393" y="236483"/>
                </a:cubicBezTo>
                <a:cubicBezTo>
                  <a:pt x="1989084" y="157654"/>
                  <a:pt x="1915508" y="215463"/>
                  <a:pt x="2002221" y="157655"/>
                </a:cubicBezTo>
                <a:cubicBezTo>
                  <a:pt x="2046878" y="23681"/>
                  <a:pt x="1984597" y="187026"/>
                  <a:pt x="2049517" y="78827"/>
                </a:cubicBezTo>
                <a:cubicBezTo>
                  <a:pt x="2100283" y="-5783"/>
                  <a:pt x="2018381" y="62799"/>
                  <a:pt x="2112579" y="0"/>
                </a:cubicBezTo>
                <a:cubicBezTo>
                  <a:pt x="2165131" y="5255"/>
                  <a:pt x="2221848" y="-5404"/>
                  <a:pt x="2270234" y="15765"/>
                </a:cubicBezTo>
                <a:cubicBezTo>
                  <a:pt x="2311087" y="33638"/>
                  <a:pt x="2333296" y="78828"/>
                  <a:pt x="2364827" y="110359"/>
                </a:cubicBezTo>
                <a:cubicBezTo>
                  <a:pt x="2375338" y="120870"/>
                  <a:pt x="2382258" y="137190"/>
                  <a:pt x="2396359" y="141890"/>
                </a:cubicBezTo>
                <a:lnTo>
                  <a:pt x="2443655" y="157655"/>
                </a:lnTo>
                <a:cubicBezTo>
                  <a:pt x="2475186" y="178676"/>
                  <a:pt x="2500868" y="214487"/>
                  <a:pt x="2538248" y="220717"/>
                </a:cubicBezTo>
                <a:cubicBezTo>
                  <a:pt x="2569779" y="225972"/>
                  <a:pt x="2601496" y="230214"/>
                  <a:pt x="2632841" y="236483"/>
                </a:cubicBezTo>
                <a:cubicBezTo>
                  <a:pt x="2682337" y="246382"/>
                  <a:pt x="2698117" y="252986"/>
                  <a:pt x="2743200" y="268014"/>
                </a:cubicBezTo>
                <a:cubicBezTo>
                  <a:pt x="2773228" y="358100"/>
                  <a:pt x="2734191" y="283030"/>
                  <a:pt x="2806262" y="331076"/>
                </a:cubicBezTo>
                <a:cubicBezTo>
                  <a:pt x="2919824" y="406783"/>
                  <a:pt x="2774828" y="362625"/>
                  <a:pt x="2932386" y="394138"/>
                </a:cubicBezTo>
                <a:cubicBezTo>
                  <a:pt x="2937641" y="409903"/>
                  <a:pt x="2938934" y="427607"/>
                  <a:pt x="2948152" y="441434"/>
                </a:cubicBezTo>
                <a:cubicBezTo>
                  <a:pt x="3017882" y="546030"/>
                  <a:pt x="2975401" y="432872"/>
                  <a:pt x="3026979" y="536027"/>
                </a:cubicBezTo>
                <a:cubicBezTo>
                  <a:pt x="3034411" y="550891"/>
                  <a:pt x="3038180" y="567345"/>
                  <a:pt x="3042745" y="583324"/>
                </a:cubicBezTo>
                <a:cubicBezTo>
                  <a:pt x="3059479" y="641895"/>
                  <a:pt x="3060870" y="700511"/>
                  <a:pt x="3121572" y="740979"/>
                </a:cubicBezTo>
                <a:cubicBezTo>
                  <a:pt x="3137338" y="751489"/>
                  <a:pt x="3154313" y="760380"/>
                  <a:pt x="3168869" y="772510"/>
                </a:cubicBezTo>
                <a:cubicBezTo>
                  <a:pt x="3195074" y="794348"/>
                  <a:pt x="3233107" y="834278"/>
                  <a:pt x="3247696" y="867103"/>
                </a:cubicBezTo>
                <a:cubicBezTo>
                  <a:pt x="3261195" y="897475"/>
                  <a:pt x="3268717" y="930165"/>
                  <a:pt x="3279227" y="961696"/>
                </a:cubicBezTo>
                <a:cubicBezTo>
                  <a:pt x="3284482" y="977462"/>
                  <a:pt x="3285775" y="995166"/>
                  <a:pt x="3294993" y="1008993"/>
                </a:cubicBezTo>
                <a:cubicBezTo>
                  <a:pt x="3316014" y="1040524"/>
                  <a:pt x="3346071" y="1067635"/>
                  <a:pt x="3358055" y="1103586"/>
                </a:cubicBezTo>
                <a:cubicBezTo>
                  <a:pt x="3363310" y="1119352"/>
                  <a:pt x="3363618" y="1137765"/>
                  <a:pt x="3373821" y="1150883"/>
                </a:cubicBezTo>
                <a:cubicBezTo>
                  <a:pt x="3401198" y="1186081"/>
                  <a:pt x="3468414" y="1245476"/>
                  <a:pt x="3468414" y="1245476"/>
                </a:cubicBezTo>
                <a:cubicBezTo>
                  <a:pt x="3483438" y="1290549"/>
                  <a:pt x="3490048" y="1306350"/>
                  <a:pt x="3499945" y="1355834"/>
                </a:cubicBezTo>
                <a:cubicBezTo>
                  <a:pt x="3504836" y="1380291"/>
                  <a:pt x="3517742" y="1481445"/>
                  <a:pt x="3531476" y="1513490"/>
                </a:cubicBezTo>
                <a:cubicBezTo>
                  <a:pt x="3538940" y="1530906"/>
                  <a:pt x="3553606" y="1544335"/>
                  <a:pt x="3563007" y="1560786"/>
                </a:cubicBezTo>
                <a:cubicBezTo>
                  <a:pt x="3574667" y="1581191"/>
                  <a:pt x="3585810" y="1602027"/>
                  <a:pt x="3594538" y="1623848"/>
                </a:cubicBezTo>
                <a:cubicBezTo>
                  <a:pt x="3594551" y="1623881"/>
                  <a:pt x="3633946" y="1742073"/>
                  <a:pt x="3641834" y="1765738"/>
                </a:cubicBezTo>
                <a:cubicBezTo>
                  <a:pt x="3647089" y="1781503"/>
                  <a:pt x="3650168" y="1798170"/>
                  <a:pt x="3657600" y="1813034"/>
                </a:cubicBezTo>
                <a:cubicBezTo>
                  <a:pt x="3697605" y="1893044"/>
                  <a:pt x="3676095" y="1856541"/>
                  <a:pt x="3720662" y="1923393"/>
                </a:cubicBezTo>
                <a:cubicBezTo>
                  <a:pt x="3725917" y="1939159"/>
                  <a:pt x="3733454" y="1954340"/>
                  <a:pt x="3736427" y="1970690"/>
                </a:cubicBezTo>
                <a:cubicBezTo>
                  <a:pt x="3758969" y="2094673"/>
                  <a:pt x="3746533" y="2110146"/>
                  <a:pt x="3767959" y="2238703"/>
                </a:cubicBezTo>
                <a:cubicBezTo>
                  <a:pt x="3770691" y="2255095"/>
                  <a:pt x="3779693" y="2269878"/>
                  <a:pt x="3783724" y="2286000"/>
                </a:cubicBezTo>
                <a:cubicBezTo>
                  <a:pt x="3790223" y="2311996"/>
                  <a:pt x="3794235" y="2338551"/>
                  <a:pt x="3799490" y="2364827"/>
                </a:cubicBezTo>
                <a:cubicBezTo>
                  <a:pt x="3794235" y="2543503"/>
                  <a:pt x="3792029" y="2722295"/>
                  <a:pt x="3783724" y="2900855"/>
                </a:cubicBezTo>
                <a:cubicBezTo>
                  <a:pt x="3778015" y="3023588"/>
                  <a:pt x="3778855" y="3010057"/>
                  <a:pt x="3752193" y="3090041"/>
                </a:cubicBezTo>
                <a:cubicBezTo>
                  <a:pt x="3731063" y="3512631"/>
                  <a:pt x="3836978" y="3357754"/>
                  <a:pt x="3689131" y="3421117"/>
                </a:cubicBezTo>
                <a:cubicBezTo>
                  <a:pt x="3667529" y="3430375"/>
                  <a:pt x="3647090" y="3442138"/>
                  <a:pt x="3626069" y="3452648"/>
                </a:cubicBezTo>
                <a:cubicBezTo>
                  <a:pt x="3526221" y="3447393"/>
                  <a:pt x="3424745" y="3455592"/>
                  <a:pt x="3326524" y="3436883"/>
                </a:cubicBezTo>
                <a:cubicBezTo>
                  <a:pt x="3307911" y="3433338"/>
                  <a:pt x="3308391" y="3402984"/>
                  <a:pt x="3294993" y="3389586"/>
                </a:cubicBezTo>
                <a:cubicBezTo>
                  <a:pt x="3281595" y="3376188"/>
                  <a:pt x="3263462" y="3368565"/>
                  <a:pt x="3247696" y="3358055"/>
                </a:cubicBezTo>
                <a:cubicBezTo>
                  <a:pt x="3221420" y="3363310"/>
                  <a:pt x="3192134" y="3360526"/>
                  <a:pt x="3168869" y="3373821"/>
                </a:cubicBezTo>
                <a:cubicBezTo>
                  <a:pt x="3152418" y="3383222"/>
                  <a:pt x="3143330" y="3403142"/>
                  <a:pt x="3137338" y="3421117"/>
                </a:cubicBezTo>
                <a:cubicBezTo>
                  <a:pt x="3120132" y="3472736"/>
                  <a:pt x="3118214" y="3596342"/>
                  <a:pt x="3105807" y="3641834"/>
                </a:cubicBezTo>
                <a:cubicBezTo>
                  <a:pt x="3100822" y="3660114"/>
                  <a:pt x="3083677" y="3672680"/>
                  <a:pt x="3074276" y="3689131"/>
                </a:cubicBezTo>
                <a:cubicBezTo>
                  <a:pt x="2943043" y="3918790"/>
                  <a:pt x="3115423" y="3622605"/>
                  <a:pt x="3026979" y="3799490"/>
                </a:cubicBezTo>
                <a:cubicBezTo>
                  <a:pt x="3018505" y="3816437"/>
                  <a:pt x="3005958" y="3831021"/>
                  <a:pt x="2995448" y="3846786"/>
                </a:cubicBezTo>
                <a:cubicBezTo>
                  <a:pt x="2934749" y="4028892"/>
                  <a:pt x="3018487" y="3763136"/>
                  <a:pt x="2963917" y="4272455"/>
                </a:cubicBezTo>
                <a:cubicBezTo>
                  <a:pt x="2960310" y="4306118"/>
                  <a:pt x="2902129" y="4375860"/>
                  <a:pt x="2885090" y="4398579"/>
                </a:cubicBezTo>
                <a:cubicBezTo>
                  <a:pt x="2879835" y="4414345"/>
                  <a:pt x="2873889" y="4429897"/>
                  <a:pt x="2869324" y="4445876"/>
                </a:cubicBezTo>
                <a:cubicBezTo>
                  <a:pt x="2863371" y="4466710"/>
                  <a:pt x="2863249" y="4489558"/>
                  <a:pt x="2853559" y="4508938"/>
                </a:cubicBezTo>
                <a:cubicBezTo>
                  <a:pt x="2846912" y="4522233"/>
                  <a:pt x="2831313" y="4528862"/>
                  <a:pt x="2822027" y="4540469"/>
                </a:cubicBezTo>
                <a:cubicBezTo>
                  <a:pt x="2810190" y="4555264"/>
                  <a:pt x="2804756" y="4575288"/>
                  <a:pt x="2790496" y="4587765"/>
                </a:cubicBezTo>
                <a:cubicBezTo>
                  <a:pt x="2657942" y="4703749"/>
                  <a:pt x="2742437" y="4619677"/>
                  <a:pt x="2648607" y="4666593"/>
                </a:cubicBezTo>
                <a:cubicBezTo>
                  <a:pt x="2631660" y="4675067"/>
                  <a:pt x="2618257" y="4689650"/>
                  <a:pt x="2601310" y="4698124"/>
                </a:cubicBezTo>
                <a:cubicBezTo>
                  <a:pt x="2562496" y="4717531"/>
                  <a:pt x="2495758" y="4723599"/>
                  <a:pt x="2459421" y="4729655"/>
                </a:cubicBezTo>
                <a:cubicBezTo>
                  <a:pt x="2443655" y="4740165"/>
                  <a:pt x="2419819" y="4743871"/>
                  <a:pt x="2412124" y="4761186"/>
                </a:cubicBezTo>
                <a:cubicBezTo>
                  <a:pt x="2349113" y="4902961"/>
                  <a:pt x="2451690" y="4853102"/>
                  <a:pt x="2349062" y="4887310"/>
                </a:cubicBezTo>
                <a:cubicBezTo>
                  <a:pt x="2322786" y="4882055"/>
                  <a:pt x="2293500" y="4884840"/>
                  <a:pt x="2270234" y="4871545"/>
                </a:cubicBezTo>
                <a:cubicBezTo>
                  <a:pt x="2224182" y="4845229"/>
                  <a:pt x="2258480" y="4798012"/>
                  <a:pt x="2191407" y="4792717"/>
                </a:cubicBezTo>
                <a:cubicBezTo>
                  <a:pt x="2007972" y="4778235"/>
                  <a:pt x="1823545" y="4782207"/>
                  <a:pt x="1639614" y="4776952"/>
                </a:cubicBezTo>
                <a:cubicBezTo>
                  <a:pt x="1554699" y="4769232"/>
                  <a:pt x="1479439" y="4790197"/>
                  <a:pt x="1418896" y="4729655"/>
                </a:cubicBezTo>
                <a:cubicBezTo>
                  <a:pt x="1405498" y="4716257"/>
                  <a:pt x="1397875" y="4698124"/>
                  <a:pt x="1387365" y="4682359"/>
                </a:cubicBezTo>
                <a:cubicBezTo>
                  <a:pt x="1376980" y="4651202"/>
                  <a:pt x="1367853" y="4609992"/>
                  <a:pt x="1340069" y="4587765"/>
                </a:cubicBezTo>
                <a:cubicBezTo>
                  <a:pt x="1327092" y="4577384"/>
                  <a:pt x="1308538" y="4577255"/>
                  <a:pt x="1292772" y="4572000"/>
                </a:cubicBezTo>
                <a:cubicBezTo>
                  <a:pt x="1282262" y="4556234"/>
                  <a:pt x="1274639" y="4538101"/>
                  <a:pt x="1261241" y="4524703"/>
                </a:cubicBezTo>
                <a:cubicBezTo>
                  <a:pt x="1247843" y="4511305"/>
                  <a:pt x="1225782" y="4507968"/>
                  <a:pt x="1213945" y="4493172"/>
                </a:cubicBezTo>
                <a:cubicBezTo>
                  <a:pt x="1203564" y="4480195"/>
                  <a:pt x="1205611" y="4460740"/>
                  <a:pt x="1198179" y="4445876"/>
                </a:cubicBezTo>
                <a:cubicBezTo>
                  <a:pt x="1189705" y="4428929"/>
                  <a:pt x="1176049" y="4415030"/>
                  <a:pt x="1166648" y="4398579"/>
                </a:cubicBezTo>
                <a:cubicBezTo>
                  <a:pt x="1154988" y="4378174"/>
                  <a:pt x="1145627" y="4356538"/>
                  <a:pt x="1135117" y="4335517"/>
                </a:cubicBezTo>
                <a:cubicBezTo>
                  <a:pt x="1129862" y="4256689"/>
                  <a:pt x="1130525" y="4177243"/>
                  <a:pt x="1119352" y="4099034"/>
                </a:cubicBezTo>
                <a:cubicBezTo>
                  <a:pt x="1114652" y="4066131"/>
                  <a:pt x="1098331" y="4035972"/>
                  <a:pt x="1087821" y="4004441"/>
                </a:cubicBezTo>
                <a:cubicBezTo>
                  <a:pt x="1066064" y="3939171"/>
                  <a:pt x="1081272" y="3970970"/>
                  <a:pt x="1040524" y="3909848"/>
                </a:cubicBezTo>
                <a:cubicBezTo>
                  <a:pt x="1000899" y="3790970"/>
                  <a:pt x="1054351" y="3937502"/>
                  <a:pt x="993227" y="3815255"/>
                </a:cubicBezTo>
                <a:cubicBezTo>
                  <a:pt x="985795" y="3800391"/>
                  <a:pt x="987433" y="3781253"/>
                  <a:pt x="977462" y="3767959"/>
                </a:cubicBezTo>
                <a:cubicBezTo>
                  <a:pt x="955166" y="3738231"/>
                  <a:pt x="924910" y="3715407"/>
                  <a:pt x="898634" y="3689131"/>
                </a:cubicBezTo>
                <a:cubicBezTo>
                  <a:pt x="882869" y="3673365"/>
                  <a:pt x="863705" y="3660385"/>
                  <a:pt x="851338" y="3641834"/>
                </a:cubicBezTo>
                <a:cubicBezTo>
                  <a:pt x="830317" y="3610303"/>
                  <a:pt x="815072" y="3574037"/>
                  <a:pt x="788276" y="3547241"/>
                </a:cubicBezTo>
                <a:lnTo>
                  <a:pt x="693683" y="3452648"/>
                </a:lnTo>
                <a:lnTo>
                  <a:pt x="646386" y="3405352"/>
                </a:lnTo>
                <a:cubicBezTo>
                  <a:pt x="641131" y="3379076"/>
                  <a:pt x="637671" y="3352376"/>
                  <a:pt x="630621" y="3326524"/>
                </a:cubicBezTo>
                <a:cubicBezTo>
                  <a:pt x="621876" y="3294459"/>
                  <a:pt x="605608" y="3264522"/>
                  <a:pt x="599090" y="3231931"/>
                </a:cubicBezTo>
                <a:cubicBezTo>
                  <a:pt x="593835" y="3205655"/>
                  <a:pt x="605620" y="3167967"/>
                  <a:pt x="583324" y="3153103"/>
                </a:cubicBezTo>
                <a:cubicBezTo>
                  <a:pt x="548071" y="3129601"/>
                  <a:pt x="499076" y="3143780"/>
                  <a:pt x="457200" y="3137338"/>
                </a:cubicBezTo>
                <a:cubicBezTo>
                  <a:pt x="430715" y="3133263"/>
                  <a:pt x="404224" y="3128623"/>
                  <a:pt x="378372" y="3121572"/>
                </a:cubicBezTo>
                <a:cubicBezTo>
                  <a:pt x="346307" y="3112827"/>
                  <a:pt x="283779" y="3090041"/>
                  <a:pt x="283779" y="3090041"/>
                </a:cubicBezTo>
                <a:cubicBezTo>
                  <a:pt x="278524" y="3074276"/>
                  <a:pt x="275446" y="3057609"/>
                  <a:pt x="268014" y="3042745"/>
                </a:cubicBezTo>
                <a:cubicBezTo>
                  <a:pt x="259540" y="3025797"/>
                  <a:pt x="243136" y="3013189"/>
                  <a:pt x="236483" y="2995448"/>
                </a:cubicBezTo>
                <a:cubicBezTo>
                  <a:pt x="227074" y="2970358"/>
                  <a:pt x="225972" y="2942897"/>
                  <a:pt x="220717" y="2916621"/>
                </a:cubicBezTo>
                <a:cubicBezTo>
                  <a:pt x="225972" y="2806262"/>
                  <a:pt x="227308" y="2695647"/>
                  <a:pt x="236483" y="2585545"/>
                </a:cubicBezTo>
                <a:cubicBezTo>
                  <a:pt x="237863" y="2568984"/>
                  <a:pt x="248217" y="2554370"/>
                  <a:pt x="252248" y="2538248"/>
                </a:cubicBezTo>
                <a:lnTo>
                  <a:pt x="283779" y="2412124"/>
                </a:lnTo>
                <a:cubicBezTo>
                  <a:pt x="278524" y="2291255"/>
                  <a:pt x="281881" y="2169703"/>
                  <a:pt x="268014" y="2049517"/>
                </a:cubicBezTo>
                <a:cubicBezTo>
                  <a:pt x="265842" y="2030694"/>
                  <a:pt x="249071" y="2016383"/>
                  <a:pt x="236483" y="2002221"/>
                </a:cubicBezTo>
                <a:cubicBezTo>
                  <a:pt x="206858" y="1968893"/>
                  <a:pt x="173421" y="1939158"/>
                  <a:pt x="141890" y="1907627"/>
                </a:cubicBezTo>
                <a:lnTo>
                  <a:pt x="94593" y="1860331"/>
                </a:lnTo>
                <a:lnTo>
                  <a:pt x="47296" y="1813034"/>
                </a:lnTo>
                <a:lnTo>
                  <a:pt x="15765" y="1718441"/>
                </a:lnTo>
                <a:lnTo>
                  <a:pt x="0" y="1671145"/>
                </a:lnTo>
                <a:cubicBezTo>
                  <a:pt x="5255" y="1639614"/>
                  <a:pt x="5657" y="1606878"/>
                  <a:pt x="15765" y="1576552"/>
                </a:cubicBezTo>
                <a:cubicBezTo>
                  <a:pt x="21757" y="1558576"/>
                  <a:pt x="37547" y="1545503"/>
                  <a:pt x="47296" y="1529255"/>
                </a:cubicBezTo>
                <a:cubicBezTo>
                  <a:pt x="53342" y="1519179"/>
                  <a:pt x="47296" y="1505607"/>
                  <a:pt x="63062" y="14977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softEdge rad="584200"/>
          </a:effectLst>
          <a:scene3d>
            <a:camera prst="orthographicFront"/>
            <a:lightRig rig="chilly" dir="t"/>
          </a:scene3d>
          <a:sp3d prstMaterial="dkEdge">
            <a:bevelT w="3949700" h="908050" prst="angle"/>
            <a:bevelB w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/>
          <p:cNvSpPr/>
          <p:nvPr/>
        </p:nvSpPr>
        <p:spPr>
          <a:xfrm>
            <a:off x="0" y="3200400"/>
            <a:ext cx="9144000" cy="3657600"/>
          </a:xfrm>
          <a:prstGeom prst="rect">
            <a:avLst/>
          </a:prstGeom>
          <a:gradFill flip="none" rotWithShape="1">
            <a:gsLst>
              <a:gs pos="0">
                <a:srgbClr val="06030D">
                  <a:lumMod val="83000"/>
                </a:srgbClr>
              </a:gs>
              <a:gs pos="27000">
                <a:srgbClr val="030F30"/>
              </a:gs>
              <a:gs pos="99167">
                <a:srgbClr val="003586"/>
              </a:gs>
              <a:gs pos="82000">
                <a:srgbClr val="003EAF"/>
              </a:gs>
              <a:gs pos="69000">
                <a:srgbClr val="032F94"/>
              </a:gs>
              <a:gs pos="49000">
                <a:srgbClr val="031F60"/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chilly" dir="t"/>
          </a:scene3d>
          <a:sp3d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Freeform 15"/>
          <p:cNvSpPr/>
          <p:nvPr/>
        </p:nvSpPr>
        <p:spPr>
          <a:xfrm>
            <a:off x="3487335" y="2006600"/>
            <a:ext cx="2849618" cy="4139051"/>
          </a:xfrm>
          <a:custGeom>
            <a:avLst/>
            <a:gdLst>
              <a:gd name="connsiteX0" fmla="*/ 63062 w 3799490"/>
              <a:gd name="connsiteY0" fmla="*/ 1497724 h 4887310"/>
              <a:gd name="connsiteX1" fmla="*/ 141890 w 3799490"/>
              <a:gd name="connsiteY1" fmla="*/ 1481959 h 4887310"/>
              <a:gd name="connsiteX2" fmla="*/ 252248 w 3799490"/>
              <a:gd name="connsiteY2" fmla="*/ 1355834 h 4887310"/>
              <a:gd name="connsiteX3" fmla="*/ 299545 w 3799490"/>
              <a:gd name="connsiteY3" fmla="*/ 1261241 h 4887310"/>
              <a:gd name="connsiteX4" fmla="*/ 315310 w 3799490"/>
              <a:gd name="connsiteY4" fmla="*/ 1198179 h 4887310"/>
              <a:gd name="connsiteX5" fmla="*/ 346841 w 3799490"/>
              <a:gd name="connsiteY5" fmla="*/ 1072055 h 4887310"/>
              <a:gd name="connsiteX6" fmla="*/ 409903 w 3799490"/>
              <a:gd name="connsiteY6" fmla="*/ 993227 h 4887310"/>
              <a:gd name="connsiteX7" fmla="*/ 441434 w 3799490"/>
              <a:gd name="connsiteY7" fmla="*/ 945931 h 4887310"/>
              <a:gd name="connsiteX8" fmla="*/ 488731 w 3799490"/>
              <a:gd name="connsiteY8" fmla="*/ 930165 h 4887310"/>
              <a:gd name="connsiteX9" fmla="*/ 536027 w 3799490"/>
              <a:gd name="connsiteY9" fmla="*/ 898634 h 4887310"/>
              <a:gd name="connsiteX10" fmla="*/ 662152 w 3799490"/>
              <a:gd name="connsiteY10" fmla="*/ 867103 h 4887310"/>
              <a:gd name="connsiteX11" fmla="*/ 756745 w 3799490"/>
              <a:gd name="connsiteY11" fmla="*/ 835572 h 4887310"/>
              <a:gd name="connsiteX12" fmla="*/ 804041 w 3799490"/>
              <a:gd name="connsiteY12" fmla="*/ 819807 h 4887310"/>
              <a:gd name="connsiteX13" fmla="*/ 914400 w 3799490"/>
              <a:gd name="connsiteY13" fmla="*/ 756745 h 4887310"/>
              <a:gd name="connsiteX14" fmla="*/ 1024759 w 3799490"/>
              <a:gd name="connsiteY14" fmla="*/ 725214 h 4887310"/>
              <a:gd name="connsiteX15" fmla="*/ 1072055 w 3799490"/>
              <a:gd name="connsiteY15" fmla="*/ 693683 h 4887310"/>
              <a:gd name="connsiteX16" fmla="*/ 1182414 w 3799490"/>
              <a:gd name="connsiteY16" fmla="*/ 630621 h 4887310"/>
              <a:gd name="connsiteX17" fmla="*/ 1308538 w 3799490"/>
              <a:gd name="connsiteY17" fmla="*/ 488731 h 4887310"/>
              <a:gd name="connsiteX18" fmla="*/ 1387365 w 3799490"/>
              <a:gd name="connsiteY18" fmla="*/ 394138 h 4887310"/>
              <a:gd name="connsiteX19" fmla="*/ 1434662 w 3799490"/>
              <a:gd name="connsiteY19" fmla="*/ 299545 h 4887310"/>
              <a:gd name="connsiteX20" fmla="*/ 1481959 w 3799490"/>
              <a:gd name="connsiteY20" fmla="*/ 204952 h 4887310"/>
              <a:gd name="connsiteX21" fmla="*/ 1529255 w 3799490"/>
              <a:gd name="connsiteY21" fmla="*/ 173421 h 4887310"/>
              <a:gd name="connsiteX22" fmla="*/ 1671145 w 3799490"/>
              <a:gd name="connsiteY22" fmla="*/ 189186 h 4887310"/>
              <a:gd name="connsiteX23" fmla="*/ 1686910 w 3799490"/>
              <a:gd name="connsiteY23" fmla="*/ 236483 h 4887310"/>
              <a:gd name="connsiteX24" fmla="*/ 1702676 w 3799490"/>
              <a:gd name="connsiteY24" fmla="*/ 362607 h 4887310"/>
              <a:gd name="connsiteX25" fmla="*/ 1781503 w 3799490"/>
              <a:gd name="connsiteY25" fmla="*/ 346841 h 4887310"/>
              <a:gd name="connsiteX26" fmla="*/ 1923393 w 3799490"/>
              <a:gd name="connsiteY26" fmla="*/ 236483 h 4887310"/>
              <a:gd name="connsiteX27" fmla="*/ 2002221 w 3799490"/>
              <a:gd name="connsiteY27" fmla="*/ 157655 h 4887310"/>
              <a:gd name="connsiteX28" fmla="*/ 2049517 w 3799490"/>
              <a:gd name="connsiteY28" fmla="*/ 78827 h 4887310"/>
              <a:gd name="connsiteX29" fmla="*/ 2112579 w 3799490"/>
              <a:gd name="connsiteY29" fmla="*/ 0 h 4887310"/>
              <a:gd name="connsiteX30" fmla="*/ 2270234 w 3799490"/>
              <a:gd name="connsiteY30" fmla="*/ 15765 h 4887310"/>
              <a:gd name="connsiteX31" fmla="*/ 2364827 w 3799490"/>
              <a:gd name="connsiteY31" fmla="*/ 110359 h 4887310"/>
              <a:gd name="connsiteX32" fmla="*/ 2396359 w 3799490"/>
              <a:gd name="connsiteY32" fmla="*/ 141890 h 4887310"/>
              <a:gd name="connsiteX33" fmla="*/ 2443655 w 3799490"/>
              <a:gd name="connsiteY33" fmla="*/ 157655 h 4887310"/>
              <a:gd name="connsiteX34" fmla="*/ 2538248 w 3799490"/>
              <a:gd name="connsiteY34" fmla="*/ 220717 h 4887310"/>
              <a:gd name="connsiteX35" fmla="*/ 2632841 w 3799490"/>
              <a:gd name="connsiteY35" fmla="*/ 236483 h 4887310"/>
              <a:gd name="connsiteX36" fmla="*/ 2743200 w 3799490"/>
              <a:gd name="connsiteY36" fmla="*/ 268014 h 4887310"/>
              <a:gd name="connsiteX37" fmla="*/ 2806262 w 3799490"/>
              <a:gd name="connsiteY37" fmla="*/ 331076 h 4887310"/>
              <a:gd name="connsiteX38" fmla="*/ 2932386 w 3799490"/>
              <a:gd name="connsiteY38" fmla="*/ 394138 h 4887310"/>
              <a:gd name="connsiteX39" fmla="*/ 2948152 w 3799490"/>
              <a:gd name="connsiteY39" fmla="*/ 441434 h 4887310"/>
              <a:gd name="connsiteX40" fmla="*/ 3026979 w 3799490"/>
              <a:gd name="connsiteY40" fmla="*/ 536027 h 4887310"/>
              <a:gd name="connsiteX41" fmla="*/ 3042745 w 3799490"/>
              <a:gd name="connsiteY41" fmla="*/ 583324 h 4887310"/>
              <a:gd name="connsiteX42" fmla="*/ 3121572 w 3799490"/>
              <a:gd name="connsiteY42" fmla="*/ 740979 h 4887310"/>
              <a:gd name="connsiteX43" fmla="*/ 3168869 w 3799490"/>
              <a:gd name="connsiteY43" fmla="*/ 772510 h 4887310"/>
              <a:gd name="connsiteX44" fmla="*/ 3247696 w 3799490"/>
              <a:gd name="connsiteY44" fmla="*/ 867103 h 4887310"/>
              <a:gd name="connsiteX45" fmla="*/ 3279227 w 3799490"/>
              <a:gd name="connsiteY45" fmla="*/ 961696 h 4887310"/>
              <a:gd name="connsiteX46" fmla="*/ 3294993 w 3799490"/>
              <a:gd name="connsiteY46" fmla="*/ 1008993 h 4887310"/>
              <a:gd name="connsiteX47" fmla="*/ 3358055 w 3799490"/>
              <a:gd name="connsiteY47" fmla="*/ 1103586 h 4887310"/>
              <a:gd name="connsiteX48" fmla="*/ 3373821 w 3799490"/>
              <a:gd name="connsiteY48" fmla="*/ 1150883 h 4887310"/>
              <a:gd name="connsiteX49" fmla="*/ 3468414 w 3799490"/>
              <a:gd name="connsiteY49" fmla="*/ 1245476 h 4887310"/>
              <a:gd name="connsiteX50" fmla="*/ 3499945 w 3799490"/>
              <a:gd name="connsiteY50" fmla="*/ 1355834 h 4887310"/>
              <a:gd name="connsiteX51" fmla="*/ 3531476 w 3799490"/>
              <a:gd name="connsiteY51" fmla="*/ 1513490 h 4887310"/>
              <a:gd name="connsiteX52" fmla="*/ 3563007 w 3799490"/>
              <a:gd name="connsiteY52" fmla="*/ 1560786 h 4887310"/>
              <a:gd name="connsiteX53" fmla="*/ 3594538 w 3799490"/>
              <a:gd name="connsiteY53" fmla="*/ 1623848 h 4887310"/>
              <a:gd name="connsiteX54" fmla="*/ 3641834 w 3799490"/>
              <a:gd name="connsiteY54" fmla="*/ 1765738 h 4887310"/>
              <a:gd name="connsiteX55" fmla="*/ 3657600 w 3799490"/>
              <a:gd name="connsiteY55" fmla="*/ 1813034 h 4887310"/>
              <a:gd name="connsiteX56" fmla="*/ 3720662 w 3799490"/>
              <a:gd name="connsiteY56" fmla="*/ 1923393 h 4887310"/>
              <a:gd name="connsiteX57" fmla="*/ 3736427 w 3799490"/>
              <a:gd name="connsiteY57" fmla="*/ 1970690 h 4887310"/>
              <a:gd name="connsiteX58" fmla="*/ 3767959 w 3799490"/>
              <a:gd name="connsiteY58" fmla="*/ 2238703 h 4887310"/>
              <a:gd name="connsiteX59" fmla="*/ 3783724 w 3799490"/>
              <a:gd name="connsiteY59" fmla="*/ 2286000 h 4887310"/>
              <a:gd name="connsiteX60" fmla="*/ 3799490 w 3799490"/>
              <a:gd name="connsiteY60" fmla="*/ 2364827 h 4887310"/>
              <a:gd name="connsiteX61" fmla="*/ 3783724 w 3799490"/>
              <a:gd name="connsiteY61" fmla="*/ 2900855 h 4887310"/>
              <a:gd name="connsiteX62" fmla="*/ 3752193 w 3799490"/>
              <a:gd name="connsiteY62" fmla="*/ 3090041 h 4887310"/>
              <a:gd name="connsiteX63" fmla="*/ 3689131 w 3799490"/>
              <a:gd name="connsiteY63" fmla="*/ 3421117 h 4887310"/>
              <a:gd name="connsiteX64" fmla="*/ 3626069 w 3799490"/>
              <a:gd name="connsiteY64" fmla="*/ 3452648 h 4887310"/>
              <a:gd name="connsiteX65" fmla="*/ 3326524 w 3799490"/>
              <a:gd name="connsiteY65" fmla="*/ 3436883 h 4887310"/>
              <a:gd name="connsiteX66" fmla="*/ 3294993 w 3799490"/>
              <a:gd name="connsiteY66" fmla="*/ 3389586 h 4887310"/>
              <a:gd name="connsiteX67" fmla="*/ 3247696 w 3799490"/>
              <a:gd name="connsiteY67" fmla="*/ 3358055 h 4887310"/>
              <a:gd name="connsiteX68" fmla="*/ 3168869 w 3799490"/>
              <a:gd name="connsiteY68" fmla="*/ 3373821 h 4887310"/>
              <a:gd name="connsiteX69" fmla="*/ 3137338 w 3799490"/>
              <a:gd name="connsiteY69" fmla="*/ 3421117 h 4887310"/>
              <a:gd name="connsiteX70" fmla="*/ 3105807 w 3799490"/>
              <a:gd name="connsiteY70" fmla="*/ 3641834 h 4887310"/>
              <a:gd name="connsiteX71" fmla="*/ 3074276 w 3799490"/>
              <a:gd name="connsiteY71" fmla="*/ 3689131 h 4887310"/>
              <a:gd name="connsiteX72" fmla="*/ 3026979 w 3799490"/>
              <a:gd name="connsiteY72" fmla="*/ 3799490 h 4887310"/>
              <a:gd name="connsiteX73" fmla="*/ 2995448 w 3799490"/>
              <a:gd name="connsiteY73" fmla="*/ 3846786 h 4887310"/>
              <a:gd name="connsiteX74" fmla="*/ 2963917 w 3799490"/>
              <a:gd name="connsiteY74" fmla="*/ 4272455 h 4887310"/>
              <a:gd name="connsiteX75" fmla="*/ 2885090 w 3799490"/>
              <a:gd name="connsiteY75" fmla="*/ 4398579 h 4887310"/>
              <a:gd name="connsiteX76" fmla="*/ 2869324 w 3799490"/>
              <a:gd name="connsiteY76" fmla="*/ 4445876 h 4887310"/>
              <a:gd name="connsiteX77" fmla="*/ 2853559 w 3799490"/>
              <a:gd name="connsiteY77" fmla="*/ 4508938 h 4887310"/>
              <a:gd name="connsiteX78" fmla="*/ 2822027 w 3799490"/>
              <a:gd name="connsiteY78" fmla="*/ 4540469 h 4887310"/>
              <a:gd name="connsiteX79" fmla="*/ 2790496 w 3799490"/>
              <a:gd name="connsiteY79" fmla="*/ 4587765 h 4887310"/>
              <a:gd name="connsiteX80" fmla="*/ 2648607 w 3799490"/>
              <a:gd name="connsiteY80" fmla="*/ 4666593 h 4887310"/>
              <a:gd name="connsiteX81" fmla="*/ 2601310 w 3799490"/>
              <a:gd name="connsiteY81" fmla="*/ 4698124 h 4887310"/>
              <a:gd name="connsiteX82" fmla="*/ 2459421 w 3799490"/>
              <a:gd name="connsiteY82" fmla="*/ 4729655 h 4887310"/>
              <a:gd name="connsiteX83" fmla="*/ 2412124 w 3799490"/>
              <a:gd name="connsiteY83" fmla="*/ 4761186 h 4887310"/>
              <a:gd name="connsiteX84" fmla="*/ 2349062 w 3799490"/>
              <a:gd name="connsiteY84" fmla="*/ 4887310 h 4887310"/>
              <a:gd name="connsiteX85" fmla="*/ 2270234 w 3799490"/>
              <a:gd name="connsiteY85" fmla="*/ 4871545 h 4887310"/>
              <a:gd name="connsiteX86" fmla="*/ 2191407 w 3799490"/>
              <a:gd name="connsiteY86" fmla="*/ 4792717 h 4887310"/>
              <a:gd name="connsiteX87" fmla="*/ 1639614 w 3799490"/>
              <a:gd name="connsiteY87" fmla="*/ 4776952 h 4887310"/>
              <a:gd name="connsiteX88" fmla="*/ 1418896 w 3799490"/>
              <a:gd name="connsiteY88" fmla="*/ 4729655 h 4887310"/>
              <a:gd name="connsiteX89" fmla="*/ 1387365 w 3799490"/>
              <a:gd name="connsiteY89" fmla="*/ 4682359 h 4887310"/>
              <a:gd name="connsiteX90" fmla="*/ 1340069 w 3799490"/>
              <a:gd name="connsiteY90" fmla="*/ 4587765 h 4887310"/>
              <a:gd name="connsiteX91" fmla="*/ 1292772 w 3799490"/>
              <a:gd name="connsiteY91" fmla="*/ 4572000 h 4887310"/>
              <a:gd name="connsiteX92" fmla="*/ 1261241 w 3799490"/>
              <a:gd name="connsiteY92" fmla="*/ 4524703 h 4887310"/>
              <a:gd name="connsiteX93" fmla="*/ 1213945 w 3799490"/>
              <a:gd name="connsiteY93" fmla="*/ 4493172 h 4887310"/>
              <a:gd name="connsiteX94" fmla="*/ 1198179 w 3799490"/>
              <a:gd name="connsiteY94" fmla="*/ 4445876 h 4887310"/>
              <a:gd name="connsiteX95" fmla="*/ 1166648 w 3799490"/>
              <a:gd name="connsiteY95" fmla="*/ 4398579 h 4887310"/>
              <a:gd name="connsiteX96" fmla="*/ 1135117 w 3799490"/>
              <a:gd name="connsiteY96" fmla="*/ 4335517 h 4887310"/>
              <a:gd name="connsiteX97" fmla="*/ 1119352 w 3799490"/>
              <a:gd name="connsiteY97" fmla="*/ 4099034 h 4887310"/>
              <a:gd name="connsiteX98" fmla="*/ 1087821 w 3799490"/>
              <a:gd name="connsiteY98" fmla="*/ 4004441 h 4887310"/>
              <a:gd name="connsiteX99" fmla="*/ 1040524 w 3799490"/>
              <a:gd name="connsiteY99" fmla="*/ 3909848 h 4887310"/>
              <a:gd name="connsiteX100" fmla="*/ 993227 w 3799490"/>
              <a:gd name="connsiteY100" fmla="*/ 3815255 h 4887310"/>
              <a:gd name="connsiteX101" fmla="*/ 977462 w 3799490"/>
              <a:gd name="connsiteY101" fmla="*/ 3767959 h 4887310"/>
              <a:gd name="connsiteX102" fmla="*/ 898634 w 3799490"/>
              <a:gd name="connsiteY102" fmla="*/ 3689131 h 4887310"/>
              <a:gd name="connsiteX103" fmla="*/ 851338 w 3799490"/>
              <a:gd name="connsiteY103" fmla="*/ 3641834 h 4887310"/>
              <a:gd name="connsiteX104" fmla="*/ 788276 w 3799490"/>
              <a:gd name="connsiteY104" fmla="*/ 3547241 h 4887310"/>
              <a:gd name="connsiteX105" fmla="*/ 693683 w 3799490"/>
              <a:gd name="connsiteY105" fmla="*/ 3452648 h 4887310"/>
              <a:gd name="connsiteX106" fmla="*/ 646386 w 3799490"/>
              <a:gd name="connsiteY106" fmla="*/ 3405352 h 4887310"/>
              <a:gd name="connsiteX107" fmla="*/ 630621 w 3799490"/>
              <a:gd name="connsiteY107" fmla="*/ 3326524 h 4887310"/>
              <a:gd name="connsiteX108" fmla="*/ 599090 w 3799490"/>
              <a:gd name="connsiteY108" fmla="*/ 3231931 h 4887310"/>
              <a:gd name="connsiteX109" fmla="*/ 583324 w 3799490"/>
              <a:gd name="connsiteY109" fmla="*/ 3153103 h 4887310"/>
              <a:gd name="connsiteX110" fmla="*/ 457200 w 3799490"/>
              <a:gd name="connsiteY110" fmla="*/ 3137338 h 4887310"/>
              <a:gd name="connsiteX111" fmla="*/ 378372 w 3799490"/>
              <a:gd name="connsiteY111" fmla="*/ 3121572 h 4887310"/>
              <a:gd name="connsiteX112" fmla="*/ 283779 w 3799490"/>
              <a:gd name="connsiteY112" fmla="*/ 3090041 h 4887310"/>
              <a:gd name="connsiteX113" fmla="*/ 268014 w 3799490"/>
              <a:gd name="connsiteY113" fmla="*/ 3042745 h 4887310"/>
              <a:gd name="connsiteX114" fmla="*/ 236483 w 3799490"/>
              <a:gd name="connsiteY114" fmla="*/ 2995448 h 4887310"/>
              <a:gd name="connsiteX115" fmla="*/ 220717 w 3799490"/>
              <a:gd name="connsiteY115" fmla="*/ 2916621 h 4887310"/>
              <a:gd name="connsiteX116" fmla="*/ 236483 w 3799490"/>
              <a:gd name="connsiteY116" fmla="*/ 2585545 h 4887310"/>
              <a:gd name="connsiteX117" fmla="*/ 252248 w 3799490"/>
              <a:gd name="connsiteY117" fmla="*/ 2538248 h 4887310"/>
              <a:gd name="connsiteX118" fmla="*/ 283779 w 3799490"/>
              <a:gd name="connsiteY118" fmla="*/ 2412124 h 4887310"/>
              <a:gd name="connsiteX119" fmla="*/ 268014 w 3799490"/>
              <a:gd name="connsiteY119" fmla="*/ 2049517 h 4887310"/>
              <a:gd name="connsiteX120" fmla="*/ 236483 w 3799490"/>
              <a:gd name="connsiteY120" fmla="*/ 2002221 h 4887310"/>
              <a:gd name="connsiteX121" fmla="*/ 141890 w 3799490"/>
              <a:gd name="connsiteY121" fmla="*/ 1907627 h 4887310"/>
              <a:gd name="connsiteX122" fmla="*/ 94593 w 3799490"/>
              <a:gd name="connsiteY122" fmla="*/ 1860331 h 4887310"/>
              <a:gd name="connsiteX123" fmla="*/ 47296 w 3799490"/>
              <a:gd name="connsiteY123" fmla="*/ 1813034 h 4887310"/>
              <a:gd name="connsiteX124" fmla="*/ 15765 w 3799490"/>
              <a:gd name="connsiteY124" fmla="*/ 1718441 h 4887310"/>
              <a:gd name="connsiteX125" fmla="*/ 0 w 3799490"/>
              <a:gd name="connsiteY125" fmla="*/ 1671145 h 4887310"/>
              <a:gd name="connsiteX126" fmla="*/ 15765 w 3799490"/>
              <a:gd name="connsiteY126" fmla="*/ 1576552 h 4887310"/>
              <a:gd name="connsiteX127" fmla="*/ 47296 w 3799490"/>
              <a:gd name="connsiteY127" fmla="*/ 1529255 h 4887310"/>
              <a:gd name="connsiteX128" fmla="*/ 63062 w 3799490"/>
              <a:gd name="connsiteY128" fmla="*/ 1497724 h 4887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3799490" h="4887310">
                <a:moveTo>
                  <a:pt x="63062" y="1497724"/>
                </a:moveTo>
                <a:cubicBezTo>
                  <a:pt x="78828" y="1489841"/>
                  <a:pt x="118912" y="1495746"/>
                  <a:pt x="141890" y="1481959"/>
                </a:cubicBezTo>
                <a:cubicBezTo>
                  <a:pt x="171244" y="1464346"/>
                  <a:pt x="232163" y="1396004"/>
                  <a:pt x="252248" y="1355834"/>
                </a:cubicBezTo>
                <a:cubicBezTo>
                  <a:pt x="317521" y="1225290"/>
                  <a:pt x="209181" y="1396789"/>
                  <a:pt x="299545" y="1261241"/>
                </a:cubicBezTo>
                <a:cubicBezTo>
                  <a:pt x="304800" y="1240220"/>
                  <a:pt x="310610" y="1219331"/>
                  <a:pt x="315310" y="1198179"/>
                </a:cubicBezTo>
                <a:cubicBezTo>
                  <a:pt x="322504" y="1165806"/>
                  <a:pt x="329940" y="1105857"/>
                  <a:pt x="346841" y="1072055"/>
                </a:cubicBezTo>
                <a:cubicBezTo>
                  <a:pt x="379187" y="1007363"/>
                  <a:pt x="370803" y="1042102"/>
                  <a:pt x="409903" y="993227"/>
                </a:cubicBezTo>
                <a:cubicBezTo>
                  <a:pt x="421739" y="978431"/>
                  <a:pt x="426638" y="957767"/>
                  <a:pt x="441434" y="945931"/>
                </a:cubicBezTo>
                <a:cubicBezTo>
                  <a:pt x="454411" y="935550"/>
                  <a:pt x="473867" y="937597"/>
                  <a:pt x="488731" y="930165"/>
                </a:cubicBezTo>
                <a:cubicBezTo>
                  <a:pt x="505678" y="921691"/>
                  <a:pt x="518220" y="905109"/>
                  <a:pt x="536027" y="898634"/>
                </a:cubicBezTo>
                <a:cubicBezTo>
                  <a:pt x="576753" y="883824"/>
                  <a:pt x="621040" y="880807"/>
                  <a:pt x="662152" y="867103"/>
                </a:cubicBezTo>
                <a:lnTo>
                  <a:pt x="756745" y="835572"/>
                </a:lnTo>
                <a:lnTo>
                  <a:pt x="804041" y="819807"/>
                </a:lnTo>
                <a:cubicBezTo>
                  <a:pt x="851542" y="788140"/>
                  <a:pt x="858393" y="780749"/>
                  <a:pt x="914400" y="756745"/>
                </a:cubicBezTo>
                <a:cubicBezTo>
                  <a:pt x="946071" y="743172"/>
                  <a:pt x="992749" y="733216"/>
                  <a:pt x="1024759" y="725214"/>
                </a:cubicBezTo>
                <a:cubicBezTo>
                  <a:pt x="1040524" y="714704"/>
                  <a:pt x="1055604" y="703084"/>
                  <a:pt x="1072055" y="693683"/>
                </a:cubicBezTo>
                <a:cubicBezTo>
                  <a:pt x="1112021" y="670845"/>
                  <a:pt x="1147846" y="661348"/>
                  <a:pt x="1182414" y="630621"/>
                </a:cubicBezTo>
                <a:cubicBezTo>
                  <a:pt x="1379512" y="455422"/>
                  <a:pt x="1214409" y="601687"/>
                  <a:pt x="1308538" y="488731"/>
                </a:cubicBezTo>
                <a:cubicBezTo>
                  <a:pt x="1352119" y="436433"/>
                  <a:pt x="1358009" y="452849"/>
                  <a:pt x="1387365" y="394138"/>
                </a:cubicBezTo>
                <a:cubicBezTo>
                  <a:pt x="1452637" y="263595"/>
                  <a:pt x="1344300" y="435087"/>
                  <a:pt x="1434662" y="299545"/>
                </a:cubicBezTo>
                <a:cubicBezTo>
                  <a:pt x="1447485" y="261075"/>
                  <a:pt x="1451394" y="235516"/>
                  <a:pt x="1481959" y="204952"/>
                </a:cubicBezTo>
                <a:cubicBezTo>
                  <a:pt x="1495357" y="191554"/>
                  <a:pt x="1513490" y="183931"/>
                  <a:pt x="1529255" y="173421"/>
                </a:cubicBezTo>
                <a:cubicBezTo>
                  <a:pt x="1576552" y="178676"/>
                  <a:pt x="1626961" y="171512"/>
                  <a:pt x="1671145" y="189186"/>
                </a:cubicBezTo>
                <a:cubicBezTo>
                  <a:pt x="1686575" y="195358"/>
                  <a:pt x="1683937" y="220133"/>
                  <a:pt x="1686910" y="236483"/>
                </a:cubicBezTo>
                <a:cubicBezTo>
                  <a:pt x="1694489" y="278168"/>
                  <a:pt x="1697421" y="320566"/>
                  <a:pt x="1702676" y="362607"/>
                </a:cubicBezTo>
                <a:cubicBezTo>
                  <a:pt x="1728952" y="357352"/>
                  <a:pt x="1757109" y="357929"/>
                  <a:pt x="1781503" y="346841"/>
                </a:cubicBezTo>
                <a:cubicBezTo>
                  <a:pt x="1828662" y="325405"/>
                  <a:pt x="1888122" y="278808"/>
                  <a:pt x="1923393" y="236483"/>
                </a:cubicBezTo>
                <a:cubicBezTo>
                  <a:pt x="1989084" y="157654"/>
                  <a:pt x="1915508" y="215463"/>
                  <a:pt x="2002221" y="157655"/>
                </a:cubicBezTo>
                <a:cubicBezTo>
                  <a:pt x="2046878" y="23681"/>
                  <a:pt x="1984597" y="187026"/>
                  <a:pt x="2049517" y="78827"/>
                </a:cubicBezTo>
                <a:cubicBezTo>
                  <a:pt x="2100283" y="-5783"/>
                  <a:pt x="2018381" y="62799"/>
                  <a:pt x="2112579" y="0"/>
                </a:cubicBezTo>
                <a:cubicBezTo>
                  <a:pt x="2165131" y="5255"/>
                  <a:pt x="2221848" y="-5404"/>
                  <a:pt x="2270234" y="15765"/>
                </a:cubicBezTo>
                <a:cubicBezTo>
                  <a:pt x="2311087" y="33638"/>
                  <a:pt x="2333296" y="78828"/>
                  <a:pt x="2364827" y="110359"/>
                </a:cubicBezTo>
                <a:cubicBezTo>
                  <a:pt x="2375338" y="120870"/>
                  <a:pt x="2382258" y="137190"/>
                  <a:pt x="2396359" y="141890"/>
                </a:cubicBezTo>
                <a:lnTo>
                  <a:pt x="2443655" y="157655"/>
                </a:lnTo>
                <a:cubicBezTo>
                  <a:pt x="2475186" y="178676"/>
                  <a:pt x="2500868" y="214487"/>
                  <a:pt x="2538248" y="220717"/>
                </a:cubicBezTo>
                <a:cubicBezTo>
                  <a:pt x="2569779" y="225972"/>
                  <a:pt x="2601496" y="230214"/>
                  <a:pt x="2632841" y="236483"/>
                </a:cubicBezTo>
                <a:cubicBezTo>
                  <a:pt x="2682337" y="246382"/>
                  <a:pt x="2698117" y="252986"/>
                  <a:pt x="2743200" y="268014"/>
                </a:cubicBezTo>
                <a:cubicBezTo>
                  <a:pt x="2773228" y="358100"/>
                  <a:pt x="2734191" y="283030"/>
                  <a:pt x="2806262" y="331076"/>
                </a:cubicBezTo>
                <a:cubicBezTo>
                  <a:pt x="2919824" y="406783"/>
                  <a:pt x="2774828" y="362625"/>
                  <a:pt x="2932386" y="394138"/>
                </a:cubicBezTo>
                <a:cubicBezTo>
                  <a:pt x="2937641" y="409903"/>
                  <a:pt x="2938934" y="427607"/>
                  <a:pt x="2948152" y="441434"/>
                </a:cubicBezTo>
                <a:cubicBezTo>
                  <a:pt x="3017882" y="546030"/>
                  <a:pt x="2975401" y="432872"/>
                  <a:pt x="3026979" y="536027"/>
                </a:cubicBezTo>
                <a:cubicBezTo>
                  <a:pt x="3034411" y="550891"/>
                  <a:pt x="3038180" y="567345"/>
                  <a:pt x="3042745" y="583324"/>
                </a:cubicBezTo>
                <a:cubicBezTo>
                  <a:pt x="3059479" y="641895"/>
                  <a:pt x="3060870" y="700511"/>
                  <a:pt x="3121572" y="740979"/>
                </a:cubicBezTo>
                <a:cubicBezTo>
                  <a:pt x="3137338" y="751489"/>
                  <a:pt x="3154313" y="760380"/>
                  <a:pt x="3168869" y="772510"/>
                </a:cubicBezTo>
                <a:cubicBezTo>
                  <a:pt x="3195074" y="794348"/>
                  <a:pt x="3233107" y="834278"/>
                  <a:pt x="3247696" y="867103"/>
                </a:cubicBezTo>
                <a:cubicBezTo>
                  <a:pt x="3261195" y="897475"/>
                  <a:pt x="3268717" y="930165"/>
                  <a:pt x="3279227" y="961696"/>
                </a:cubicBezTo>
                <a:cubicBezTo>
                  <a:pt x="3284482" y="977462"/>
                  <a:pt x="3285775" y="995166"/>
                  <a:pt x="3294993" y="1008993"/>
                </a:cubicBezTo>
                <a:cubicBezTo>
                  <a:pt x="3316014" y="1040524"/>
                  <a:pt x="3346071" y="1067635"/>
                  <a:pt x="3358055" y="1103586"/>
                </a:cubicBezTo>
                <a:cubicBezTo>
                  <a:pt x="3363310" y="1119352"/>
                  <a:pt x="3363618" y="1137765"/>
                  <a:pt x="3373821" y="1150883"/>
                </a:cubicBezTo>
                <a:cubicBezTo>
                  <a:pt x="3401198" y="1186081"/>
                  <a:pt x="3468414" y="1245476"/>
                  <a:pt x="3468414" y="1245476"/>
                </a:cubicBezTo>
                <a:cubicBezTo>
                  <a:pt x="3483438" y="1290549"/>
                  <a:pt x="3490048" y="1306350"/>
                  <a:pt x="3499945" y="1355834"/>
                </a:cubicBezTo>
                <a:cubicBezTo>
                  <a:pt x="3504836" y="1380291"/>
                  <a:pt x="3517742" y="1481445"/>
                  <a:pt x="3531476" y="1513490"/>
                </a:cubicBezTo>
                <a:cubicBezTo>
                  <a:pt x="3538940" y="1530906"/>
                  <a:pt x="3553606" y="1544335"/>
                  <a:pt x="3563007" y="1560786"/>
                </a:cubicBezTo>
                <a:cubicBezTo>
                  <a:pt x="3574667" y="1581191"/>
                  <a:pt x="3585810" y="1602027"/>
                  <a:pt x="3594538" y="1623848"/>
                </a:cubicBezTo>
                <a:cubicBezTo>
                  <a:pt x="3594551" y="1623881"/>
                  <a:pt x="3633946" y="1742073"/>
                  <a:pt x="3641834" y="1765738"/>
                </a:cubicBezTo>
                <a:cubicBezTo>
                  <a:pt x="3647089" y="1781503"/>
                  <a:pt x="3650168" y="1798170"/>
                  <a:pt x="3657600" y="1813034"/>
                </a:cubicBezTo>
                <a:cubicBezTo>
                  <a:pt x="3697605" y="1893044"/>
                  <a:pt x="3676095" y="1856541"/>
                  <a:pt x="3720662" y="1923393"/>
                </a:cubicBezTo>
                <a:cubicBezTo>
                  <a:pt x="3725917" y="1939159"/>
                  <a:pt x="3733454" y="1954340"/>
                  <a:pt x="3736427" y="1970690"/>
                </a:cubicBezTo>
                <a:cubicBezTo>
                  <a:pt x="3758969" y="2094673"/>
                  <a:pt x="3746533" y="2110146"/>
                  <a:pt x="3767959" y="2238703"/>
                </a:cubicBezTo>
                <a:cubicBezTo>
                  <a:pt x="3770691" y="2255095"/>
                  <a:pt x="3779693" y="2269878"/>
                  <a:pt x="3783724" y="2286000"/>
                </a:cubicBezTo>
                <a:cubicBezTo>
                  <a:pt x="3790223" y="2311996"/>
                  <a:pt x="3794235" y="2338551"/>
                  <a:pt x="3799490" y="2364827"/>
                </a:cubicBezTo>
                <a:cubicBezTo>
                  <a:pt x="3794235" y="2543503"/>
                  <a:pt x="3792029" y="2722295"/>
                  <a:pt x="3783724" y="2900855"/>
                </a:cubicBezTo>
                <a:cubicBezTo>
                  <a:pt x="3778015" y="3023588"/>
                  <a:pt x="3778855" y="3010057"/>
                  <a:pt x="3752193" y="3090041"/>
                </a:cubicBezTo>
                <a:cubicBezTo>
                  <a:pt x="3731063" y="3512631"/>
                  <a:pt x="3836978" y="3357754"/>
                  <a:pt x="3689131" y="3421117"/>
                </a:cubicBezTo>
                <a:cubicBezTo>
                  <a:pt x="3667529" y="3430375"/>
                  <a:pt x="3647090" y="3442138"/>
                  <a:pt x="3626069" y="3452648"/>
                </a:cubicBezTo>
                <a:cubicBezTo>
                  <a:pt x="3526221" y="3447393"/>
                  <a:pt x="3424745" y="3455592"/>
                  <a:pt x="3326524" y="3436883"/>
                </a:cubicBezTo>
                <a:cubicBezTo>
                  <a:pt x="3307911" y="3433338"/>
                  <a:pt x="3308391" y="3402984"/>
                  <a:pt x="3294993" y="3389586"/>
                </a:cubicBezTo>
                <a:cubicBezTo>
                  <a:pt x="3281595" y="3376188"/>
                  <a:pt x="3263462" y="3368565"/>
                  <a:pt x="3247696" y="3358055"/>
                </a:cubicBezTo>
                <a:cubicBezTo>
                  <a:pt x="3221420" y="3363310"/>
                  <a:pt x="3192134" y="3360526"/>
                  <a:pt x="3168869" y="3373821"/>
                </a:cubicBezTo>
                <a:cubicBezTo>
                  <a:pt x="3152418" y="3383222"/>
                  <a:pt x="3143330" y="3403142"/>
                  <a:pt x="3137338" y="3421117"/>
                </a:cubicBezTo>
                <a:cubicBezTo>
                  <a:pt x="3120132" y="3472736"/>
                  <a:pt x="3118214" y="3596342"/>
                  <a:pt x="3105807" y="3641834"/>
                </a:cubicBezTo>
                <a:cubicBezTo>
                  <a:pt x="3100822" y="3660114"/>
                  <a:pt x="3083677" y="3672680"/>
                  <a:pt x="3074276" y="3689131"/>
                </a:cubicBezTo>
                <a:cubicBezTo>
                  <a:pt x="2943043" y="3918790"/>
                  <a:pt x="3115423" y="3622605"/>
                  <a:pt x="3026979" y="3799490"/>
                </a:cubicBezTo>
                <a:cubicBezTo>
                  <a:pt x="3018505" y="3816437"/>
                  <a:pt x="3005958" y="3831021"/>
                  <a:pt x="2995448" y="3846786"/>
                </a:cubicBezTo>
                <a:cubicBezTo>
                  <a:pt x="2934749" y="4028892"/>
                  <a:pt x="3018487" y="3763136"/>
                  <a:pt x="2963917" y="4272455"/>
                </a:cubicBezTo>
                <a:cubicBezTo>
                  <a:pt x="2960310" y="4306118"/>
                  <a:pt x="2902129" y="4375860"/>
                  <a:pt x="2885090" y="4398579"/>
                </a:cubicBezTo>
                <a:cubicBezTo>
                  <a:pt x="2879835" y="4414345"/>
                  <a:pt x="2873889" y="4429897"/>
                  <a:pt x="2869324" y="4445876"/>
                </a:cubicBezTo>
                <a:cubicBezTo>
                  <a:pt x="2863371" y="4466710"/>
                  <a:pt x="2863249" y="4489558"/>
                  <a:pt x="2853559" y="4508938"/>
                </a:cubicBezTo>
                <a:cubicBezTo>
                  <a:pt x="2846912" y="4522233"/>
                  <a:pt x="2831313" y="4528862"/>
                  <a:pt x="2822027" y="4540469"/>
                </a:cubicBezTo>
                <a:cubicBezTo>
                  <a:pt x="2810190" y="4555264"/>
                  <a:pt x="2804756" y="4575288"/>
                  <a:pt x="2790496" y="4587765"/>
                </a:cubicBezTo>
                <a:cubicBezTo>
                  <a:pt x="2657942" y="4703749"/>
                  <a:pt x="2742437" y="4619677"/>
                  <a:pt x="2648607" y="4666593"/>
                </a:cubicBezTo>
                <a:cubicBezTo>
                  <a:pt x="2631660" y="4675067"/>
                  <a:pt x="2618257" y="4689650"/>
                  <a:pt x="2601310" y="4698124"/>
                </a:cubicBezTo>
                <a:cubicBezTo>
                  <a:pt x="2562496" y="4717531"/>
                  <a:pt x="2495758" y="4723599"/>
                  <a:pt x="2459421" y="4729655"/>
                </a:cubicBezTo>
                <a:cubicBezTo>
                  <a:pt x="2443655" y="4740165"/>
                  <a:pt x="2419819" y="4743871"/>
                  <a:pt x="2412124" y="4761186"/>
                </a:cubicBezTo>
                <a:cubicBezTo>
                  <a:pt x="2349113" y="4902961"/>
                  <a:pt x="2451690" y="4853102"/>
                  <a:pt x="2349062" y="4887310"/>
                </a:cubicBezTo>
                <a:cubicBezTo>
                  <a:pt x="2322786" y="4882055"/>
                  <a:pt x="2293500" y="4884840"/>
                  <a:pt x="2270234" y="4871545"/>
                </a:cubicBezTo>
                <a:cubicBezTo>
                  <a:pt x="2224182" y="4845229"/>
                  <a:pt x="2258480" y="4798012"/>
                  <a:pt x="2191407" y="4792717"/>
                </a:cubicBezTo>
                <a:cubicBezTo>
                  <a:pt x="2007972" y="4778235"/>
                  <a:pt x="1823545" y="4782207"/>
                  <a:pt x="1639614" y="4776952"/>
                </a:cubicBezTo>
                <a:cubicBezTo>
                  <a:pt x="1554699" y="4769232"/>
                  <a:pt x="1479439" y="4790197"/>
                  <a:pt x="1418896" y="4729655"/>
                </a:cubicBezTo>
                <a:cubicBezTo>
                  <a:pt x="1405498" y="4716257"/>
                  <a:pt x="1397875" y="4698124"/>
                  <a:pt x="1387365" y="4682359"/>
                </a:cubicBezTo>
                <a:cubicBezTo>
                  <a:pt x="1376980" y="4651202"/>
                  <a:pt x="1367853" y="4609992"/>
                  <a:pt x="1340069" y="4587765"/>
                </a:cubicBezTo>
                <a:cubicBezTo>
                  <a:pt x="1327092" y="4577384"/>
                  <a:pt x="1308538" y="4577255"/>
                  <a:pt x="1292772" y="4572000"/>
                </a:cubicBezTo>
                <a:cubicBezTo>
                  <a:pt x="1282262" y="4556234"/>
                  <a:pt x="1274639" y="4538101"/>
                  <a:pt x="1261241" y="4524703"/>
                </a:cubicBezTo>
                <a:cubicBezTo>
                  <a:pt x="1247843" y="4511305"/>
                  <a:pt x="1225782" y="4507968"/>
                  <a:pt x="1213945" y="4493172"/>
                </a:cubicBezTo>
                <a:cubicBezTo>
                  <a:pt x="1203564" y="4480195"/>
                  <a:pt x="1205611" y="4460740"/>
                  <a:pt x="1198179" y="4445876"/>
                </a:cubicBezTo>
                <a:cubicBezTo>
                  <a:pt x="1189705" y="4428929"/>
                  <a:pt x="1176049" y="4415030"/>
                  <a:pt x="1166648" y="4398579"/>
                </a:cubicBezTo>
                <a:cubicBezTo>
                  <a:pt x="1154988" y="4378174"/>
                  <a:pt x="1145627" y="4356538"/>
                  <a:pt x="1135117" y="4335517"/>
                </a:cubicBezTo>
                <a:cubicBezTo>
                  <a:pt x="1129862" y="4256689"/>
                  <a:pt x="1130525" y="4177243"/>
                  <a:pt x="1119352" y="4099034"/>
                </a:cubicBezTo>
                <a:cubicBezTo>
                  <a:pt x="1114652" y="4066131"/>
                  <a:pt x="1098331" y="4035972"/>
                  <a:pt x="1087821" y="4004441"/>
                </a:cubicBezTo>
                <a:cubicBezTo>
                  <a:pt x="1066064" y="3939171"/>
                  <a:pt x="1081272" y="3970970"/>
                  <a:pt x="1040524" y="3909848"/>
                </a:cubicBezTo>
                <a:cubicBezTo>
                  <a:pt x="1000899" y="3790970"/>
                  <a:pt x="1054351" y="3937502"/>
                  <a:pt x="993227" y="3815255"/>
                </a:cubicBezTo>
                <a:cubicBezTo>
                  <a:pt x="985795" y="3800391"/>
                  <a:pt x="987433" y="3781253"/>
                  <a:pt x="977462" y="3767959"/>
                </a:cubicBezTo>
                <a:cubicBezTo>
                  <a:pt x="955166" y="3738231"/>
                  <a:pt x="924910" y="3715407"/>
                  <a:pt x="898634" y="3689131"/>
                </a:cubicBezTo>
                <a:cubicBezTo>
                  <a:pt x="882869" y="3673365"/>
                  <a:pt x="863705" y="3660385"/>
                  <a:pt x="851338" y="3641834"/>
                </a:cubicBezTo>
                <a:cubicBezTo>
                  <a:pt x="830317" y="3610303"/>
                  <a:pt x="815072" y="3574037"/>
                  <a:pt x="788276" y="3547241"/>
                </a:cubicBezTo>
                <a:lnTo>
                  <a:pt x="693683" y="3452648"/>
                </a:lnTo>
                <a:lnTo>
                  <a:pt x="646386" y="3405352"/>
                </a:lnTo>
                <a:cubicBezTo>
                  <a:pt x="641131" y="3379076"/>
                  <a:pt x="637671" y="3352376"/>
                  <a:pt x="630621" y="3326524"/>
                </a:cubicBezTo>
                <a:cubicBezTo>
                  <a:pt x="621876" y="3294459"/>
                  <a:pt x="605608" y="3264522"/>
                  <a:pt x="599090" y="3231931"/>
                </a:cubicBezTo>
                <a:cubicBezTo>
                  <a:pt x="593835" y="3205655"/>
                  <a:pt x="605620" y="3167967"/>
                  <a:pt x="583324" y="3153103"/>
                </a:cubicBezTo>
                <a:cubicBezTo>
                  <a:pt x="548071" y="3129601"/>
                  <a:pt x="499076" y="3143780"/>
                  <a:pt x="457200" y="3137338"/>
                </a:cubicBezTo>
                <a:cubicBezTo>
                  <a:pt x="430715" y="3133263"/>
                  <a:pt x="404224" y="3128623"/>
                  <a:pt x="378372" y="3121572"/>
                </a:cubicBezTo>
                <a:cubicBezTo>
                  <a:pt x="346307" y="3112827"/>
                  <a:pt x="283779" y="3090041"/>
                  <a:pt x="283779" y="3090041"/>
                </a:cubicBezTo>
                <a:cubicBezTo>
                  <a:pt x="278524" y="3074276"/>
                  <a:pt x="275446" y="3057609"/>
                  <a:pt x="268014" y="3042745"/>
                </a:cubicBezTo>
                <a:cubicBezTo>
                  <a:pt x="259540" y="3025797"/>
                  <a:pt x="243136" y="3013189"/>
                  <a:pt x="236483" y="2995448"/>
                </a:cubicBezTo>
                <a:cubicBezTo>
                  <a:pt x="227074" y="2970358"/>
                  <a:pt x="225972" y="2942897"/>
                  <a:pt x="220717" y="2916621"/>
                </a:cubicBezTo>
                <a:cubicBezTo>
                  <a:pt x="225972" y="2806262"/>
                  <a:pt x="227308" y="2695647"/>
                  <a:pt x="236483" y="2585545"/>
                </a:cubicBezTo>
                <a:cubicBezTo>
                  <a:pt x="237863" y="2568984"/>
                  <a:pt x="248217" y="2554370"/>
                  <a:pt x="252248" y="2538248"/>
                </a:cubicBezTo>
                <a:lnTo>
                  <a:pt x="283779" y="2412124"/>
                </a:lnTo>
                <a:cubicBezTo>
                  <a:pt x="278524" y="2291255"/>
                  <a:pt x="281881" y="2169703"/>
                  <a:pt x="268014" y="2049517"/>
                </a:cubicBezTo>
                <a:cubicBezTo>
                  <a:pt x="265842" y="2030694"/>
                  <a:pt x="249071" y="2016383"/>
                  <a:pt x="236483" y="2002221"/>
                </a:cubicBezTo>
                <a:cubicBezTo>
                  <a:pt x="206858" y="1968893"/>
                  <a:pt x="173421" y="1939158"/>
                  <a:pt x="141890" y="1907627"/>
                </a:cubicBezTo>
                <a:lnTo>
                  <a:pt x="94593" y="1860331"/>
                </a:lnTo>
                <a:lnTo>
                  <a:pt x="47296" y="1813034"/>
                </a:lnTo>
                <a:lnTo>
                  <a:pt x="15765" y="1718441"/>
                </a:lnTo>
                <a:lnTo>
                  <a:pt x="0" y="1671145"/>
                </a:lnTo>
                <a:cubicBezTo>
                  <a:pt x="5255" y="1639614"/>
                  <a:pt x="5657" y="1606878"/>
                  <a:pt x="15765" y="1576552"/>
                </a:cubicBezTo>
                <a:cubicBezTo>
                  <a:pt x="21757" y="1558576"/>
                  <a:pt x="37547" y="1545503"/>
                  <a:pt x="47296" y="1529255"/>
                </a:cubicBezTo>
                <a:cubicBezTo>
                  <a:pt x="53342" y="1519179"/>
                  <a:pt x="47296" y="1505607"/>
                  <a:pt x="63062" y="1497724"/>
                </a:cubicBez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noFill/>
          </a:ln>
          <a:effectLst>
            <a:softEdge rad="584200"/>
          </a:effectLst>
          <a:scene3d>
            <a:camera prst="orthographicFront"/>
            <a:lightRig rig="chilly" dir="t"/>
          </a:scene3d>
          <a:sp3d prstMaterial="dkEdge">
            <a:bevelT w="3949700" h="908050" prst="angle"/>
            <a:bevelB w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6417" y="136479"/>
            <a:ext cx="8451167" cy="1201003"/>
          </a:xfrm>
        </p:spPr>
        <p:txBody>
          <a:bodyPr>
            <a:noAutofit/>
          </a:bodyPr>
          <a:lstStyle/>
          <a:p>
            <a:pPr algn="ctr"/>
            <a:r>
              <a:rPr lang="el-GR" sz="3300" dirty="0">
                <a:solidFill>
                  <a:srgbClr val="FFC000"/>
                </a:solidFill>
                <a:latin typeface="Bookman Old Style" panose="02050604050505020204" pitchFamily="18" charset="0"/>
              </a:rPr>
              <a:t>Γιατί οι ηλεκτρολυτικές διαταραχές είναι συχνότερες στους ηλικιωμένους</a:t>
            </a:r>
            <a:r>
              <a:rPr lang="en-US" sz="3300" dirty="0">
                <a:solidFill>
                  <a:srgbClr val="FFC000"/>
                </a:solidFill>
                <a:latin typeface="Bookman Old Style" panose="02050604050505020204" pitchFamily="18" charset="0"/>
              </a:rPr>
              <a:t>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23893" y="3463294"/>
            <a:ext cx="261659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35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Ανατομικές μεταβολές</a:t>
            </a:r>
          </a:p>
          <a:p>
            <a:pPr algn="ctr"/>
            <a:r>
              <a:rPr lang="el-GR" sz="135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των νεφρών και άλλων οργάνων με την ηλικία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28107" y="4643222"/>
            <a:ext cx="261659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35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Λειτουργικές μεταβολές</a:t>
            </a:r>
          </a:p>
          <a:p>
            <a:pPr algn="ctr"/>
            <a:r>
              <a:rPr lang="el-GR" sz="135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των νεφρών και άλλων οργάνων με την ηλικία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632356" y="5044152"/>
            <a:ext cx="26165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35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Συνυπάρχουσες παθολογικές καταστάσεις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864473" y="4421652"/>
            <a:ext cx="26165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35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Πολυφαρμακία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28242" y="3714754"/>
            <a:ext cx="26165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35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Διαιτητικές συνήθειες &amp; οδηγίες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3787731" y="3579348"/>
            <a:ext cx="369277" cy="369278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4155249" y="4632667"/>
            <a:ext cx="369277" cy="369278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5356279" y="5031837"/>
            <a:ext cx="369277" cy="369278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3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5977015" y="4312627"/>
            <a:ext cx="369277" cy="369278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4</a:t>
            </a:r>
          </a:p>
        </p:txBody>
      </p:sp>
      <p:sp>
        <p:nvSpPr>
          <p:cNvPr id="15" name="Oval 14"/>
          <p:cNvSpPr/>
          <p:nvPr/>
        </p:nvSpPr>
        <p:spPr bwMode="auto">
          <a:xfrm>
            <a:off x="5753691" y="3698923"/>
            <a:ext cx="369277" cy="369278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5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4015413" y="2616481"/>
            <a:ext cx="1868557" cy="4373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67500" tIns="35100" rIns="67500" bIns="35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1500" b="1" dirty="0">
                <a:latin typeface="Bookman Old Style" panose="02050604050505020204" pitchFamily="18" charset="0"/>
              </a:rPr>
              <a:t>Ηλεκτρολυτικές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1500" b="1" dirty="0">
                <a:latin typeface="Bookman Old Style" panose="02050604050505020204" pitchFamily="18" charset="0"/>
              </a:rPr>
              <a:t> διαταραχές</a:t>
            </a:r>
          </a:p>
        </p:txBody>
      </p:sp>
      <p:sp useBgFill="1">
        <p:nvSpPr>
          <p:cNvPr id="5" name="Rectangle 4"/>
          <p:cNvSpPr/>
          <p:nvPr/>
        </p:nvSpPr>
        <p:spPr bwMode="auto">
          <a:xfrm>
            <a:off x="0" y="4267200"/>
            <a:ext cx="9143999" cy="2590799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Οι παράγοντες αυτοί </a:t>
            </a:r>
            <a:r>
              <a:rPr lang="el-GR" sz="20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αυξάνουν την επίπτωση</a:t>
            </a:r>
            <a:r>
              <a:rPr lang="el-G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και </a:t>
            </a:r>
            <a:r>
              <a:rPr lang="el-GR" sz="20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επιδεινώνουν την κλινική εικόνα και την πρόγνωση</a:t>
            </a:r>
            <a:r>
              <a:rPr lang="el-G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των ηλεκτρολυτικών διαταραχών στα υπέργηρα άτομα συγκριτικά με τα </a:t>
            </a:r>
            <a:r>
              <a:rPr lang="el-G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άτομα </a:t>
            </a:r>
            <a:r>
              <a:rPr lang="el-G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ηλικίας 65-85 ετών</a:t>
            </a:r>
            <a:endParaRPr kumimoji="0" lang="el-GR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36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32" grpId="0"/>
      <p:bldP spid="33" grpId="0"/>
      <p:bldP spid="34" grpId="0"/>
      <p:bldP spid="35" grpId="0"/>
      <p:bldP spid="2" grpId="0" animBg="1"/>
      <p:bldP spid="12" grpId="0" animBg="1"/>
      <p:bldP spid="13" grpId="0" animBg="1"/>
      <p:bldP spid="14" grpId="0" animBg="1"/>
      <p:bldP spid="15" grpId="0" animBg="1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0039" y="185600"/>
            <a:ext cx="8520112" cy="647700"/>
          </a:xfrm>
        </p:spPr>
        <p:txBody>
          <a:bodyPr/>
          <a:lstStyle/>
          <a:p>
            <a:pPr algn="ctr"/>
            <a:r>
              <a:rPr lang="el-GR" sz="32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Νεφρική ανεπάρκεια &amp; </a:t>
            </a:r>
            <a:r>
              <a:rPr lang="el-GR" sz="3200" dirty="0" err="1" smtClean="0">
                <a:solidFill>
                  <a:srgbClr val="FFC000"/>
                </a:solidFill>
                <a:latin typeface="Bookman Old Style" panose="02050604050505020204" pitchFamily="18" charset="0"/>
              </a:rPr>
              <a:t>υπερκαλιαιμία</a:t>
            </a:r>
            <a:endParaRPr lang="el-GR" sz="32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95277" y="927652"/>
            <a:ext cx="8524875" cy="4874661"/>
          </a:xfrm>
        </p:spPr>
        <p:txBody>
          <a:bodyPr/>
          <a:lstStyle/>
          <a:p>
            <a:endParaRPr lang="el-GR" dirty="0">
              <a:latin typeface="Bookman Old Style" panose="020506040505050202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915914" y="6486939"/>
            <a:ext cx="4996070" cy="371061"/>
          </a:xfrm>
        </p:spPr>
        <p:txBody>
          <a:bodyPr/>
          <a:lstStyle/>
          <a:p>
            <a:pPr algn="r"/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Takaichi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et al,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Intern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Med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2008; 47(14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1315-23</a:t>
            </a:r>
            <a:endParaRPr lang="el-GR" sz="32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48" y="808384"/>
            <a:ext cx="8560905" cy="547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9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sz="2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Επίπτωση </a:t>
            </a:r>
            <a:r>
              <a:rPr lang="el-GR" sz="22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υπερκαλιαιμίας</a:t>
            </a:r>
            <a:r>
              <a:rPr lang="el-GR" sz="2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σε σχέση με το </a:t>
            </a:r>
            <a:r>
              <a:rPr lang="en-US" sz="2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e-GFR</a:t>
            </a:r>
            <a:endParaRPr lang="el-GR" sz="2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2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Νεφρική ανεπάρκεια – Σακχαρώδης Διαβήτης &amp; </a:t>
            </a:r>
            <a:r>
              <a:rPr lang="el-GR" sz="3200" dirty="0" err="1" smtClean="0">
                <a:solidFill>
                  <a:srgbClr val="FFC000"/>
                </a:solidFill>
                <a:latin typeface="Bookman Old Style" panose="02050604050505020204" pitchFamily="18" charset="0"/>
              </a:rPr>
              <a:t>υπερκαλιαιμία</a:t>
            </a:r>
            <a:endParaRPr lang="el-GR" sz="32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Footer Placeholder 4"/>
          <p:cNvSpPr txBox="1">
            <a:spLocks/>
          </p:cNvSpPr>
          <p:nvPr/>
        </p:nvSpPr>
        <p:spPr bwMode="gray">
          <a:xfrm>
            <a:off x="3803373" y="6301408"/>
            <a:ext cx="4996070" cy="37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l-GR"/>
            </a:defPPr>
            <a:lvl1pPr marL="0" algn="ctr" defTabSz="914400" rtl="0" eaLnBrk="1" latinLnBrk="0" hangingPunct="1">
              <a:defRPr sz="750" kern="1200" noProof="1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Takaichi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et al, Intern Med 2008; 47(14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1315-23</a:t>
            </a:r>
            <a:endParaRPr lang="el-GR" sz="32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8295" y="2618405"/>
            <a:ext cx="8521148" cy="22726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284922" y="3258761"/>
            <a:ext cx="834887" cy="4108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dirty="0" smtClean="0">
                <a:latin typeface="Bookman Old Style" panose="02050604050505020204" pitchFamily="18" charset="0"/>
              </a:rPr>
              <a:t>Όχι ΣΔ 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397563" y="3808725"/>
            <a:ext cx="834887" cy="4108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dirty="0" smtClean="0">
                <a:latin typeface="Bookman Old Style" panose="02050604050505020204" pitchFamily="18" charset="0"/>
              </a:rPr>
              <a:t>ΣΔ 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4081669" y="3864109"/>
            <a:ext cx="1603513" cy="47707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657060" y="3353900"/>
            <a:ext cx="1603513" cy="47707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56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28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Φάρμακα που προκαλούν </a:t>
            </a:r>
            <a:r>
              <a:rPr lang="el-GR" sz="2800" dirty="0" err="1" smtClean="0">
                <a:solidFill>
                  <a:srgbClr val="FFC000"/>
                </a:solidFill>
                <a:latin typeface="Bookman Old Style" panose="02050604050505020204" pitchFamily="18" charset="0"/>
              </a:rPr>
              <a:t>υπερκαλιαιμία</a:t>
            </a:r>
            <a:endParaRPr lang="el-GR" sz="28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1946577"/>
              </p:ext>
            </p:extLst>
          </p:nvPr>
        </p:nvGraphicFramePr>
        <p:xfrm>
          <a:off x="540327" y="858983"/>
          <a:ext cx="8285017" cy="5470957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3502693"/>
                <a:gridCol w="4782324"/>
              </a:tblGrid>
              <a:tr h="2993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Φάρμακα</a:t>
                      </a:r>
                      <a:endParaRPr lang="el-GR" sz="20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Μηχανισμός δράσης</a:t>
                      </a:r>
                      <a:endParaRPr lang="el-GR" sz="20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9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Bookman Old Style" panose="02050604050505020204" pitchFamily="18" charset="0"/>
                        </a:rPr>
                        <a:t>Συμπληρώματα καλίου</a:t>
                      </a:r>
                      <a:endParaRPr lang="el-GR" sz="2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Bookman Old Style" panose="02050604050505020204" pitchFamily="18" charset="0"/>
                        </a:rPr>
                        <a:t>Κατανάλωση καλίου</a:t>
                      </a:r>
                      <a:endParaRPr lang="el-GR" sz="2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9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Bookman Old Style" panose="02050604050505020204" pitchFamily="18" charset="0"/>
                        </a:rPr>
                        <a:t>Υποκατάστατα αλατιού</a:t>
                      </a:r>
                      <a:endParaRPr lang="el-GR" sz="2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Bookman Old Style" panose="02050604050505020204" pitchFamily="18" charset="0"/>
                        </a:rPr>
                        <a:t>Κατανάλωση καλίου</a:t>
                      </a:r>
                      <a:endParaRPr lang="el-GR" sz="2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567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err="1">
                          <a:effectLst/>
                          <a:latin typeface="Bookman Old Style" panose="02050604050505020204" pitchFamily="18" charset="0"/>
                        </a:rPr>
                        <a:t>Καλιοσυντηρητικά</a:t>
                      </a:r>
                      <a:r>
                        <a:rPr lang="el-GR" sz="1600" dirty="0">
                          <a:effectLst/>
                          <a:latin typeface="Bookman Old Style" panose="02050604050505020204" pitchFamily="18" charset="0"/>
                        </a:rPr>
                        <a:t> διουρητικά</a:t>
                      </a:r>
                      <a:endParaRPr lang="el-GR" sz="2000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err="1">
                          <a:effectLst/>
                          <a:latin typeface="Bookman Old Style" panose="02050604050505020204" pitchFamily="18" charset="0"/>
                        </a:rPr>
                        <a:t>Σπιρονολακτόνη</a:t>
                      </a:r>
                      <a:endParaRPr lang="el-GR" sz="2000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err="1">
                          <a:effectLst/>
                          <a:latin typeface="Bookman Old Style" panose="02050604050505020204" pitchFamily="18" charset="0"/>
                        </a:rPr>
                        <a:t>Τριαμτερένη</a:t>
                      </a:r>
                      <a:endParaRPr lang="el-GR" sz="2000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err="1">
                          <a:effectLst/>
                          <a:latin typeface="Bookman Old Style" panose="02050604050505020204" pitchFamily="18" charset="0"/>
                        </a:rPr>
                        <a:t>Αμιλορίδη</a:t>
                      </a:r>
                      <a:endParaRPr lang="el-GR" sz="2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l-GR" sz="2000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Bookman Old Style" panose="02050604050505020204" pitchFamily="18" charset="0"/>
                        </a:rPr>
                        <a:t>Ανταγωνιστής </a:t>
                      </a:r>
                      <a:r>
                        <a:rPr lang="el-GR" sz="1600" dirty="0" err="1">
                          <a:effectLst/>
                          <a:latin typeface="Bookman Old Style" panose="02050604050505020204" pitchFamily="18" charset="0"/>
                        </a:rPr>
                        <a:t>αλδοστερόνης</a:t>
                      </a:r>
                      <a:endParaRPr lang="el-GR" sz="2000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Bookman Old Style" panose="02050604050505020204" pitchFamily="18" charset="0"/>
                        </a:rPr>
                        <a:t>Block</a:t>
                      </a:r>
                      <a:r>
                        <a:rPr lang="el-GR" sz="1600" dirty="0">
                          <a:effectLst/>
                          <a:latin typeface="Bookman Old Style" panose="02050604050505020204" pitchFamily="18" charset="0"/>
                        </a:rPr>
                        <a:t> καναλιών </a:t>
                      </a:r>
                      <a:r>
                        <a:rPr lang="en-US" sz="1600" dirty="0">
                          <a:effectLst/>
                          <a:latin typeface="Bookman Old Style" panose="02050604050505020204" pitchFamily="18" charset="0"/>
                        </a:rPr>
                        <a:t>Na</a:t>
                      </a:r>
                      <a:r>
                        <a:rPr lang="el-GR" sz="1600" baseline="30000" dirty="0">
                          <a:effectLst/>
                          <a:latin typeface="Bookman Old Style" panose="02050604050505020204" pitchFamily="18" charset="0"/>
                        </a:rPr>
                        <a:t>+</a:t>
                      </a:r>
                      <a:r>
                        <a:rPr lang="el-GR" sz="1600" dirty="0">
                          <a:effectLst/>
                          <a:latin typeface="Bookman Old Style" panose="02050604050505020204" pitchFamily="18" charset="0"/>
                        </a:rPr>
                        <a:t> στο αθροιστικό σωληνάριο</a:t>
                      </a:r>
                      <a:endParaRPr lang="el-GR" sz="2000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err="1">
                          <a:effectLst/>
                          <a:latin typeface="Bookman Old Style" panose="02050604050505020204" pitchFamily="18" charset="0"/>
                        </a:rPr>
                        <a:t>Block</a:t>
                      </a:r>
                      <a:r>
                        <a:rPr lang="el-GR" sz="1600" dirty="0">
                          <a:effectLst/>
                          <a:latin typeface="Bookman Old Style" panose="02050604050505020204" pitchFamily="18" charset="0"/>
                        </a:rPr>
                        <a:t> καναλιών </a:t>
                      </a:r>
                      <a:r>
                        <a:rPr lang="el-GR" sz="1600" dirty="0" err="1">
                          <a:effectLst/>
                          <a:latin typeface="Bookman Old Style" panose="02050604050505020204" pitchFamily="18" charset="0"/>
                        </a:rPr>
                        <a:t>Na</a:t>
                      </a:r>
                      <a:r>
                        <a:rPr lang="el-GR" sz="1600" baseline="30000" dirty="0">
                          <a:effectLst/>
                          <a:latin typeface="Bookman Old Style" panose="02050604050505020204" pitchFamily="18" charset="0"/>
                        </a:rPr>
                        <a:t>+</a:t>
                      </a:r>
                      <a:r>
                        <a:rPr lang="el-GR" sz="1600" dirty="0">
                          <a:effectLst/>
                          <a:latin typeface="Bookman Old Style" panose="02050604050505020204" pitchFamily="18" charset="0"/>
                        </a:rPr>
                        <a:t> στο αθροιστικό σωληνάριο</a:t>
                      </a:r>
                      <a:endParaRPr lang="el-GR" sz="2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55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Bookman Old Style" panose="02050604050505020204" pitchFamily="18" charset="0"/>
                        </a:rPr>
                        <a:t>Μη </a:t>
                      </a:r>
                      <a:r>
                        <a:rPr lang="el-GR" sz="1600" dirty="0" err="1">
                          <a:effectLst/>
                          <a:latin typeface="Bookman Old Style" panose="02050604050505020204" pitchFamily="18" charset="0"/>
                        </a:rPr>
                        <a:t>στεροειδή</a:t>
                      </a:r>
                      <a:r>
                        <a:rPr lang="el-GR" sz="1600" dirty="0">
                          <a:effectLst/>
                          <a:latin typeface="Bookman Old Style" panose="02050604050505020204" pitchFamily="18" charset="0"/>
                        </a:rPr>
                        <a:t> αντιφλεγμονώδη</a:t>
                      </a:r>
                      <a:endParaRPr lang="el-GR" sz="2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  <a:latin typeface="Bookman Old Style" panose="02050604050505020204" pitchFamily="18" charset="0"/>
                        </a:rPr>
                        <a:t>Μείωση ρενίνης και αλδοστερόνης</a:t>
                      </a:r>
                      <a:endParaRPr lang="el-GR" sz="200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  <a:latin typeface="Bookman Old Style" panose="02050604050505020204" pitchFamily="18" charset="0"/>
                        </a:rPr>
                        <a:t>Μείωση νεφρικής αιματικής ροής και μείωση </a:t>
                      </a:r>
                      <a:r>
                        <a:rPr lang="en-US" sz="1600">
                          <a:effectLst/>
                          <a:latin typeface="Bookman Old Style" panose="02050604050505020204" pitchFamily="18" charset="0"/>
                        </a:rPr>
                        <a:t>GFR</a:t>
                      </a:r>
                      <a:endParaRPr lang="el-GR" sz="2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55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smtClean="0"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Ανταγωνιστές</a:t>
                      </a:r>
                      <a:r>
                        <a:rPr lang="el-GR" sz="1600" baseline="0" dirty="0" smtClean="0"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600" baseline="0" dirty="0" smtClean="0"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μετατρεπτικού ενζύμου αγγειοτενσίνης-</a:t>
                      </a:r>
                      <a:endParaRPr lang="el-GR" sz="1600" baseline="0" dirty="0" smtClean="0"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baseline="0" dirty="0" err="1" smtClean="0"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Αποκλειστές</a:t>
                      </a:r>
                      <a:r>
                        <a:rPr lang="el-GR" sz="1600" baseline="0" dirty="0" smtClean="0"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υποδοχέων ΑΤ</a:t>
                      </a:r>
                      <a:r>
                        <a:rPr lang="en-US" sz="1600" baseline="0" dirty="0" smtClean="0"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II</a:t>
                      </a:r>
                      <a:endParaRPr lang="el-GR" sz="1600" baseline="0" dirty="0" smtClean="0"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Bookman Old Style" panose="02050604050505020204" pitchFamily="18" charset="0"/>
                        </a:rPr>
                        <a:t>Μείωση </a:t>
                      </a:r>
                      <a:r>
                        <a:rPr lang="el-GR" sz="1600" dirty="0" err="1">
                          <a:effectLst/>
                          <a:latin typeface="Bookman Old Style" panose="02050604050505020204" pitchFamily="18" charset="0"/>
                        </a:rPr>
                        <a:t>αλδοστερόνης</a:t>
                      </a:r>
                      <a:endParaRPr lang="el-GR" sz="2000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Bookman Old Style" panose="02050604050505020204" pitchFamily="18" charset="0"/>
                        </a:rPr>
                        <a:t>Μείωση νεφρικής αιματικής ροής και μείωση GFR</a:t>
                      </a:r>
                      <a:endParaRPr lang="el-GR" sz="2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9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Bookman Old Style" panose="02050604050505020204" pitchFamily="18" charset="0"/>
                        </a:rPr>
                        <a:t>β-</a:t>
                      </a:r>
                      <a:r>
                        <a:rPr lang="el-GR" sz="1600" dirty="0" err="1">
                          <a:effectLst/>
                          <a:latin typeface="Bookman Old Style" panose="02050604050505020204" pitchFamily="18" charset="0"/>
                        </a:rPr>
                        <a:t>αποκλειστές</a:t>
                      </a:r>
                      <a:endParaRPr lang="el-GR" sz="2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  <a:latin typeface="Bookman Old Style" panose="02050604050505020204" pitchFamily="18" charset="0"/>
                        </a:rPr>
                        <a:t>Μείωση μετακίνησης </a:t>
                      </a:r>
                      <a:r>
                        <a:rPr lang="en-US" sz="1600">
                          <a:effectLst/>
                          <a:latin typeface="Bookman Old Style" panose="02050604050505020204" pitchFamily="18" charset="0"/>
                        </a:rPr>
                        <a:t>K</a:t>
                      </a:r>
                      <a:r>
                        <a:rPr lang="en-US" sz="1600" baseline="30000">
                          <a:effectLst/>
                          <a:latin typeface="Bookman Old Style" panose="02050604050505020204" pitchFamily="18" charset="0"/>
                        </a:rPr>
                        <a:t>+</a:t>
                      </a:r>
                      <a:r>
                        <a:rPr lang="en-US" sz="160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l-GR" sz="1600">
                          <a:effectLst/>
                          <a:latin typeface="Bookman Old Style" panose="02050604050505020204" pitchFamily="18" charset="0"/>
                        </a:rPr>
                        <a:t>ενδοκυττάρια</a:t>
                      </a:r>
                      <a:endParaRPr lang="el-GR" sz="2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9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Bookman Old Style" panose="02050604050505020204" pitchFamily="18" charset="0"/>
                        </a:rPr>
                        <a:t>Ηπαρίνη</a:t>
                      </a:r>
                      <a:endParaRPr lang="el-GR" sz="2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  <a:latin typeface="Bookman Old Style" panose="02050604050505020204" pitchFamily="18" charset="0"/>
                        </a:rPr>
                        <a:t>Μείωση σύνθεσης αλδοστερόνης</a:t>
                      </a:r>
                      <a:endParaRPr lang="el-GR" sz="2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760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Bookman Old Style" panose="02050604050505020204" pitchFamily="18" charset="0"/>
                        </a:rPr>
                        <a:t>Δηλητηρίαση με </a:t>
                      </a:r>
                      <a:r>
                        <a:rPr lang="el-GR" sz="1600" dirty="0" err="1">
                          <a:effectLst/>
                          <a:latin typeface="Bookman Old Style" panose="02050604050505020204" pitchFamily="18" charset="0"/>
                        </a:rPr>
                        <a:t>διγοξίνη</a:t>
                      </a:r>
                      <a:endParaRPr lang="el-GR" sz="2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  <a:latin typeface="Bookman Old Style" panose="02050604050505020204" pitchFamily="18" charset="0"/>
                        </a:rPr>
                        <a:t>Μείωση δραστηριότητας της </a:t>
                      </a:r>
                      <a:r>
                        <a:rPr lang="en-US" sz="1600">
                          <a:effectLst/>
                          <a:latin typeface="Bookman Old Style" panose="02050604050505020204" pitchFamily="18" charset="0"/>
                        </a:rPr>
                        <a:t>Na</a:t>
                      </a:r>
                      <a:r>
                        <a:rPr lang="el-GR" sz="1600" baseline="30000">
                          <a:effectLst/>
                          <a:latin typeface="Bookman Old Style" panose="02050604050505020204" pitchFamily="18" charset="0"/>
                        </a:rPr>
                        <a:t>+</a:t>
                      </a:r>
                      <a:r>
                        <a:rPr lang="el-GR" sz="1600">
                          <a:effectLst/>
                          <a:latin typeface="Bookman Old Style" panose="02050604050505020204" pitchFamily="18" charset="0"/>
                        </a:rPr>
                        <a:t>-</a:t>
                      </a:r>
                      <a:r>
                        <a:rPr lang="en-US" sz="1600">
                          <a:effectLst/>
                          <a:latin typeface="Bookman Old Style" panose="02050604050505020204" pitchFamily="18" charset="0"/>
                        </a:rPr>
                        <a:t>K</a:t>
                      </a:r>
                      <a:r>
                        <a:rPr lang="el-GR" sz="1600" baseline="30000">
                          <a:effectLst/>
                          <a:latin typeface="Bookman Old Style" panose="02050604050505020204" pitchFamily="18" charset="0"/>
                        </a:rPr>
                        <a:t>+</a:t>
                      </a:r>
                      <a:r>
                        <a:rPr lang="el-GR" sz="160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n-US" sz="1600">
                          <a:effectLst/>
                          <a:latin typeface="Bookman Old Style" panose="02050604050505020204" pitchFamily="18" charset="0"/>
                        </a:rPr>
                        <a:t>ATP</a:t>
                      </a:r>
                      <a:r>
                        <a:rPr lang="el-GR" sz="1600">
                          <a:effectLst/>
                          <a:latin typeface="Bookman Old Style" panose="02050604050505020204" pitchFamily="18" charset="0"/>
                        </a:rPr>
                        <a:t>άσης</a:t>
                      </a:r>
                      <a:endParaRPr lang="el-GR" sz="2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760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err="1">
                          <a:effectLst/>
                          <a:latin typeface="Bookman Old Style" panose="02050604050505020204" pitchFamily="18" charset="0"/>
                        </a:rPr>
                        <a:t>Τριμεθοπρίμη</a:t>
                      </a:r>
                      <a:endParaRPr lang="el-GR" sz="2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 err="1">
                          <a:effectLst/>
                          <a:latin typeface="Bookman Old Style" panose="02050604050505020204" pitchFamily="18" charset="0"/>
                        </a:rPr>
                        <a:t>Block</a:t>
                      </a:r>
                      <a:r>
                        <a:rPr lang="el-GR" sz="1600" dirty="0">
                          <a:effectLst/>
                          <a:latin typeface="Bookman Old Style" panose="02050604050505020204" pitchFamily="18" charset="0"/>
                        </a:rPr>
                        <a:t> καναλιών </a:t>
                      </a:r>
                      <a:r>
                        <a:rPr lang="el-GR" sz="1600" dirty="0" err="1">
                          <a:effectLst/>
                          <a:latin typeface="Bookman Old Style" panose="02050604050505020204" pitchFamily="18" charset="0"/>
                        </a:rPr>
                        <a:t>Na</a:t>
                      </a:r>
                      <a:r>
                        <a:rPr lang="el-GR" sz="1600" baseline="30000" dirty="0">
                          <a:effectLst/>
                          <a:latin typeface="Bookman Old Style" panose="02050604050505020204" pitchFamily="18" charset="0"/>
                        </a:rPr>
                        <a:t>+</a:t>
                      </a:r>
                      <a:r>
                        <a:rPr lang="el-GR" sz="1600" dirty="0">
                          <a:effectLst/>
                          <a:latin typeface="Bookman Old Style" panose="02050604050505020204" pitchFamily="18" charset="0"/>
                        </a:rPr>
                        <a:t> στο αθροιστικό σωληνάριο</a:t>
                      </a:r>
                      <a:endParaRPr lang="el-GR" sz="2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Footer Placeholder 16"/>
          <p:cNvSpPr>
            <a:spLocks noGrp="1"/>
          </p:cNvSpPr>
          <p:nvPr>
            <p:ph type="ftr" sz="quarter" idx="10"/>
          </p:nvPr>
        </p:nvSpPr>
        <p:spPr>
          <a:xfrm>
            <a:off x="2125288" y="6467061"/>
            <a:ext cx="6732104" cy="390938"/>
          </a:xfrm>
        </p:spPr>
        <p:txBody>
          <a:bodyPr/>
          <a:lstStyle/>
          <a:p>
            <a:pPr algn="r"/>
            <a:r>
              <a:rPr lang="sv-SE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Perazella &amp; Mahnensmith, J Gen Intern Med 1997; 12(10</a:t>
            </a:r>
            <a:r>
              <a:rPr lang="sv-SE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sv-SE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646-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6</a:t>
            </a:r>
            <a:r>
              <a:rPr lang="sv-SE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56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62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9" y="159096"/>
            <a:ext cx="8520112" cy="647700"/>
          </a:xfrm>
        </p:spPr>
        <p:txBody>
          <a:bodyPr/>
          <a:lstStyle/>
          <a:p>
            <a:pPr algn="ctr"/>
            <a:r>
              <a:rPr lang="el-GR" sz="32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Κλινική εικόνα </a:t>
            </a:r>
            <a:r>
              <a:rPr lang="el-GR" sz="3200" dirty="0" err="1" smtClean="0">
                <a:solidFill>
                  <a:srgbClr val="FFC000"/>
                </a:solidFill>
                <a:latin typeface="Bookman Old Style" panose="02050604050505020204" pitchFamily="18" charset="0"/>
              </a:rPr>
              <a:t>υπερκαλιαιμίας</a:t>
            </a:r>
            <a:r>
              <a:rPr lang="el-GR" sz="32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 στους ηλικιωμένους</a:t>
            </a:r>
            <a:endParaRPr lang="el-GR" sz="32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7" y="1122218"/>
            <a:ext cx="8524875" cy="5043055"/>
          </a:xfrm>
        </p:spPr>
        <p:txBody>
          <a:bodyPr/>
          <a:lstStyle/>
          <a:p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Γραμμωτές </a:t>
            </a:r>
            <a:r>
              <a:rPr lang="el-GR" sz="24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μυικές</a:t>
            </a:r>
            <a:r>
              <a:rPr lang="el-G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ίνες</a:t>
            </a:r>
          </a:p>
          <a:p>
            <a:pPr lvl="2"/>
            <a:r>
              <a:rPr lang="el-GR" sz="27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Αιμωδίες</a:t>
            </a:r>
          </a:p>
          <a:p>
            <a:pPr lvl="2"/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Αδυναμία</a:t>
            </a:r>
          </a:p>
          <a:p>
            <a:pPr lvl="2"/>
            <a:r>
              <a:rPr lang="el-GR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Κόπωση</a:t>
            </a:r>
          </a:p>
          <a:p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Λείες </a:t>
            </a:r>
            <a:r>
              <a:rPr lang="el-GR" sz="24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Μυικές</a:t>
            </a:r>
            <a:r>
              <a:rPr lang="el-G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Ίνες</a:t>
            </a:r>
          </a:p>
          <a:p>
            <a:pPr lvl="2"/>
            <a:r>
              <a:rPr lang="el-GR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Αναπνευστική Ανεπάρκεια</a:t>
            </a:r>
          </a:p>
          <a:p>
            <a:r>
              <a:rPr lang="el-GR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Μυοκαρδιακά</a:t>
            </a:r>
            <a:r>
              <a:rPr lang="el-G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κύτταρα</a:t>
            </a:r>
          </a:p>
          <a:p>
            <a:pPr lvl="2"/>
            <a:r>
              <a:rPr lang="el-GR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Οξυκόρυφα </a:t>
            </a:r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Τ</a:t>
            </a:r>
            <a:endParaRPr lang="en-US" sz="2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lvl="2"/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Διεύρυνση του </a:t>
            </a:r>
            <a:r>
              <a:rPr lang="en-US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PR </a:t>
            </a:r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διαστήματος</a:t>
            </a:r>
          </a:p>
          <a:p>
            <a:pPr lvl="2"/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Διεύρυνση του </a:t>
            </a:r>
            <a:r>
              <a:rPr lang="en-US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QRS </a:t>
            </a:r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διαστήματος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93" y="1231848"/>
            <a:ext cx="7925214" cy="4988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74617"/>
            <a:ext cx="8229600" cy="486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0923" y="1149927"/>
            <a:ext cx="5462155" cy="5430982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  <p:sp>
        <p:nvSpPr>
          <p:cNvPr id="9" name="Rectangle 8"/>
          <p:cNvSpPr/>
          <p:nvPr/>
        </p:nvSpPr>
        <p:spPr bwMode="auto">
          <a:xfrm>
            <a:off x="5112327" y="6262255"/>
            <a:ext cx="2036618" cy="263236"/>
          </a:xfrm>
          <a:prstGeom prst="rect">
            <a:avLst/>
          </a:prstGeom>
          <a:solidFill>
            <a:srgbClr val="0000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12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l-GR" sz="40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ΥΠΟΚΑΛΙΑΙΜΙΑ</a:t>
            </a:r>
            <a:endParaRPr lang="el-GR" sz="40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7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6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Ορισμός - Ταξινόμηση</a:t>
            </a:r>
            <a:endParaRPr lang="el-GR" sz="36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7" y="1265290"/>
            <a:ext cx="8753189" cy="4929808"/>
          </a:xfrm>
        </p:spPr>
        <p:txBody>
          <a:bodyPr/>
          <a:lstStyle/>
          <a:p>
            <a:pPr marL="0" indent="0" algn="ctr">
              <a:buNone/>
            </a:pPr>
            <a:r>
              <a:rPr lang="el-GR" sz="28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Υπ</a:t>
            </a:r>
            <a:r>
              <a:rPr lang="en-US" sz="28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o</a:t>
            </a:r>
            <a:r>
              <a:rPr lang="el-GR" sz="28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καλιαιμία</a:t>
            </a:r>
            <a:r>
              <a:rPr lang="el-GR" sz="28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 – [</a:t>
            </a:r>
            <a:r>
              <a:rPr lang="en-US" sz="28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K</a:t>
            </a:r>
            <a:r>
              <a:rPr lang="en-US" sz="2800" b="1" baseline="30000" dirty="0">
                <a:solidFill>
                  <a:srgbClr val="FFFF00"/>
                </a:solidFill>
                <a:latin typeface="Bookman Old Style" panose="02050604050505020204" pitchFamily="18" charset="0"/>
              </a:rPr>
              <a:t>+</a:t>
            </a:r>
            <a:r>
              <a:rPr lang="el-GR" sz="28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]</a:t>
            </a:r>
            <a:r>
              <a:rPr lang="en-US" sz="28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 &lt; 3,5 </a:t>
            </a:r>
            <a:r>
              <a:rPr lang="en-US" sz="28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</a:t>
            </a:r>
            <a:r>
              <a:rPr lang="el-GR" sz="28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Ε</a:t>
            </a:r>
            <a:r>
              <a:rPr lang="en-US" sz="28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q/</a:t>
            </a:r>
            <a:r>
              <a:rPr lang="en-US" sz="28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L</a:t>
            </a:r>
            <a:endParaRPr lang="el-GR" sz="2800" b="1" dirty="0" smtClean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el-GR" sz="28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r>
              <a:rPr lang="el-GR" sz="28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Ήπια </a:t>
            </a:r>
            <a:r>
              <a:rPr lang="el-GR" sz="2800" b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Υποκαλιαιμία</a:t>
            </a:r>
            <a:r>
              <a:rPr lang="el-GR" sz="28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l-GR" sz="28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– </a:t>
            </a:r>
            <a:r>
              <a:rPr lang="en-US" sz="28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[</a:t>
            </a:r>
            <a:r>
              <a:rPr lang="el-GR" sz="28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Κ</a:t>
            </a:r>
            <a:r>
              <a:rPr lang="en-US" sz="2800" b="1" baseline="30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+</a:t>
            </a:r>
            <a:r>
              <a:rPr lang="en-US" sz="28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] </a:t>
            </a:r>
            <a:r>
              <a:rPr lang="el-GR" sz="28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= </a:t>
            </a:r>
            <a:r>
              <a:rPr lang="el-GR" sz="28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3,1 – 3,4</a:t>
            </a:r>
            <a:r>
              <a:rPr lang="en-US" sz="28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m</a:t>
            </a:r>
            <a:r>
              <a:rPr lang="el-GR" sz="28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Ε</a:t>
            </a:r>
            <a:r>
              <a:rPr lang="en-US" sz="28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q/L</a:t>
            </a:r>
            <a:endParaRPr lang="el-GR" sz="28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l-GR" sz="28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r>
              <a:rPr lang="el-GR" sz="28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Μέτρια </a:t>
            </a:r>
            <a:r>
              <a:rPr lang="el-GR" sz="2800" b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Υποκαλιαιμία</a:t>
            </a:r>
            <a:r>
              <a:rPr lang="el-GR" sz="28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l-GR" sz="28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– </a:t>
            </a:r>
            <a:r>
              <a:rPr lang="en-US" sz="28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[</a:t>
            </a:r>
            <a:r>
              <a:rPr lang="el-GR" sz="28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Κ</a:t>
            </a:r>
            <a:r>
              <a:rPr lang="en-US" sz="2800" b="1" baseline="30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+</a:t>
            </a:r>
            <a:r>
              <a:rPr lang="en-US" sz="28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] </a:t>
            </a:r>
            <a:r>
              <a:rPr lang="el-GR" sz="28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= </a:t>
            </a:r>
            <a:r>
              <a:rPr lang="el-GR" sz="28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2,5 – 3,0</a:t>
            </a:r>
            <a:r>
              <a:rPr lang="en-US" sz="28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mEq/L</a:t>
            </a:r>
            <a:endParaRPr lang="el-GR" sz="28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endParaRPr lang="el-GR" sz="28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r>
              <a:rPr lang="el-GR" sz="28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Βαριά </a:t>
            </a:r>
            <a:r>
              <a:rPr lang="el-GR" sz="2800" b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Υποκαλιαιμία</a:t>
            </a:r>
            <a:r>
              <a:rPr lang="el-GR" sz="28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l-GR" sz="28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– </a:t>
            </a:r>
            <a:r>
              <a:rPr lang="en-US" sz="28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[</a:t>
            </a:r>
            <a:r>
              <a:rPr lang="el-GR" sz="28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Κ</a:t>
            </a:r>
            <a:r>
              <a:rPr lang="en-US" sz="2800" b="1" baseline="30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+</a:t>
            </a:r>
            <a:r>
              <a:rPr lang="en-US" sz="28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] </a:t>
            </a:r>
            <a:r>
              <a:rPr lang="el-GR" sz="28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= &lt; </a:t>
            </a:r>
            <a:r>
              <a:rPr lang="el-GR" sz="28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2,5</a:t>
            </a:r>
            <a:r>
              <a:rPr lang="en-US" sz="28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m</a:t>
            </a:r>
            <a:r>
              <a:rPr lang="el-GR" sz="28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Ε</a:t>
            </a:r>
            <a:r>
              <a:rPr lang="en-US" sz="28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q/L</a:t>
            </a:r>
            <a:endParaRPr lang="el-GR" sz="28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endParaRPr lang="el-GR" sz="28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887546" y="6255323"/>
            <a:ext cx="6997147" cy="384313"/>
          </a:xfrm>
        </p:spPr>
        <p:txBody>
          <a:bodyPr/>
          <a:lstStyle/>
          <a:p>
            <a:pPr algn="r"/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Jordan &amp; Caesar, BMJ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Qual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Improv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Rep 2015; 4(1).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pii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: u209049.w3670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02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944" y="132591"/>
            <a:ext cx="8520112" cy="647700"/>
          </a:xfrm>
        </p:spPr>
        <p:txBody>
          <a:bodyPr/>
          <a:lstStyle/>
          <a:p>
            <a:pPr algn="ctr"/>
            <a:r>
              <a:rPr lang="el-GR" sz="40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Επιδημιολογικά στοιχεία</a:t>
            </a:r>
            <a:endParaRPr lang="el-GR" sz="40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563" y="781878"/>
            <a:ext cx="8524875" cy="5393635"/>
          </a:xfrm>
        </p:spPr>
        <p:txBody>
          <a:bodyPr/>
          <a:lstStyle/>
          <a:p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Δεν υπάρχουν αρκετά στοιχεία για την κοινότητα</a:t>
            </a:r>
          </a:p>
          <a:p>
            <a:r>
              <a:rPr lang="el-GR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Η </a:t>
            </a:r>
            <a:r>
              <a:rPr lang="el-GR" sz="24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υποκαλιαιμία</a:t>
            </a:r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διαπιστώνεται κατά κύριο λόγο σε άτομα που χρήζουν νοσηλείας ή νοσηλεύονται ήδη</a:t>
            </a:r>
          </a:p>
          <a:p>
            <a:r>
              <a:rPr lang="el-GR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Συνήθως </a:t>
            </a:r>
            <a:r>
              <a:rPr lang="el-GR" sz="24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υποδιαγιγνώσκεται</a:t>
            </a:r>
            <a:endParaRPr lang="el-GR" sz="2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l-GR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4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Η επίπτωση της </a:t>
            </a:r>
            <a:r>
              <a:rPr lang="el-GR" sz="2400" b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υποκαλιαιμίας</a:t>
            </a:r>
            <a:r>
              <a:rPr lang="el-GR" sz="24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δεν διαφοροποιείται σημαντικά μεταξύ των ηλικιωμένων και των νεότερων ηλικιών</a:t>
            </a:r>
          </a:p>
          <a:p>
            <a:r>
              <a:rPr lang="el-GR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Κυμαίνεται μεταξύ </a:t>
            </a:r>
            <a:r>
              <a:rPr lang="el-GR" sz="32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16,8-23%</a:t>
            </a:r>
            <a:r>
              <a:rPr lang="en-US" sz="32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του συνόλου των </a:t>
            </a:r>
            <a:r>
              <a:rPr lang="el-GR" sz="24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νοσηλευομένων</a:t>
            </a:r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ασθενών</a:t>
            </a:r>
            <a:endParaRPr lang="el-GR" sz="2400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l-GR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Η βαριά υποκαλιαιμία </a:t>
            </a:r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είναι επικίνδυνη για τη ζωή και έχει υπολογιστεί η επίπτωσή της στο </a:t>
            </a:r>
            <a:r>
              <a:rPr lang="el-GR" sz="32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2,6%</a:t>
            </a:r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επί του συνόλου των νοσηλευόμενων ασθενών ανά έτος</a:t>
            </a:r>
            <a:endParaRPr lang="el-GR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280751" y="6141986"/>
            <a:ext cx="6453809" cy="702366"/>
          </a:xfrm>
        </p:spPr>
        <p:txBody>
          <a:bodyPr/>
          <a:lstStyle/>
          <a:p>
            <a:pPr algn="r"/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Jensen et al, Am J Med 2015; 128(1):60-7</a:t>
            </a:r>
          </a:p>
          <a:p>
            <a:pPr algn="r"/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Greco et al,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Swiss Med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Wkly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2016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;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146:w14320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r"/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Paltiel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et al,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Arch Intern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Med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2001; 161(8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1089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-10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95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30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9" y="265113"/>
            <a:ext cx="8520112" cy="516765"/>
          </a:xfrm>
        </p:spPr>
        <p:txBody>
          <a:bodyPr/>
          <a:lstStyle/>
          <a:p>
            <a:pPr algn="ctr"/>
            <a:r>
              <a:rPr lang="el-GR" sz="32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Επίδραση της ηλικίας στην ομοιοστασία του καλίου</a:t>
            </a:r>
            <a:endParaRPr lang="el-GR" sz="32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089784" y="6264720"/>
            <a:ext cx="5781261" cy="265734"/>
          </a:xfrm>
        </p:spPr>
        <p:txBody>
          <a:bodyPr/>
          <a:lstStyle/>
          <a:p>
            <a:pPr algn="r"/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Greenlee et al, Ann Intern Med 2009; 150(9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619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-6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25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2772521"/>
              </p:ext>
            </p:extLst>
          </p:nvPr>
        </p:nvGraphicFramePr>
        <p:xfrm>
          <a:off x="295276" y="1219200"/>
          <a:ext cx="6171785" cy="4583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/>
          <p:cNvSpPr/>
          <p:nvPr/>
        </p:nvSpPr>
        <p:spPr bwMode="auto">
          <a:xfrm>
            <a:off x="6586330" y="3220278"/>
            <a:ext cx="2451653" cy="102041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20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ΥΠΟΚΑΛΙΑΙΜΙΑ</a:t>
            </a:r>
            <a:endParaRPr kumimoji="0" lang="el-GR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60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AD10D5-8BBB-4942-8DE9-BC81B26BA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7D2CC6C-4584-4FE8-A114-CA196FC81D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9076BE-5083-4D08-849C-11AC8BAE1B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A453871-71F9-4028-9CB7-229FC234C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7E49A49-C4E5-4FD5-940D-612D1D9B3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B30A4A-2502-4C8F-9901-7FA68D22D1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1A4B6A6-3719-4978-A47F-88BB429935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74F6469-B0FB-49F3-A12E-865B466E57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F356FA6-358E-48F1-9391-F6A09E31DA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F00D1EC-3CE3-4497-A129-BAF60DBCF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E92995C-B1C1-4387-8285-425DE417D2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E3E92F6-9066-4044-8F30-1039CBFA4B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8687ACD-265E-4DE8-9C5E-756B4BDB6A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C9FD6C-6C8A-414A-959C-83BD280DD0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D0D6E1-B960-42F0-ADB6-866892026D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638189C-1CA3-486A-964D-F5E7E2154C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D11DFA-E11C-4B50-87A3-4A1D67C9EE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9B9E5D-84F9-46C1-9B13-32FFCFBF47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D38069-3E35-4E92-82CE-5D4D4D00E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8DC7445-78A2-48A9-892E-EE3E95BD04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D427C33-355C-4194-BA13-D620A59050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87127FE-40E0-4BEF-9BF7-43DA74D14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C7DB60E-DD97-46CF-87B4-74E2A5A5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2AA30C-0429-4507-8EF1-34693E8728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D0CDAFA-B139-4FC2-A239-995A40187F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6FAB8E8-96F7-4D60-8128-E1D47518E6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450F49D-141C-4415-9EAA-1BFF16A6C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7C2491D-55C2-4230-836F-3DD6134C65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19D765-3F4D-4462-9EDB-47554D70D6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DAF9EFC-689C-41A8-86B3-F799D8CC96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59736C9-427F-45F2-85FB-F74EAC32A6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7DF3F6-2A46-4F86-B6FE-1DB8DEBBF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F047A9B-785A-4FBF-8EA2-4755469E1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3EAB97-6351-4CAF-9E41-457BCDA540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B36500E-A138-4F23-8CE5-8C469B210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6086550-FECA-443C-8B8B-E37C3F48FD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B2733A5-58F4-4EDB-9B92-6353F8395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7" grpId="0">
        <p:bldSub>
          <a:bldDgm bld="lvlOne"/>
        </p:bldSub>
      </p:bldGraphic>
      <p:bldGraphic spid="7" grpId="1" uiExpand="1">
        <p:bldSub>
          <a:bldDgm bld="lvlOne"/>
        </p:bldSub>
      </p:bldGraphic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9" y="92835"/>
            <a:ext cx="8520112" cy="647700"/>
          </a:xfrm>
        </p:spPr>
        <p:txBody>
          <a:bodyPr/>
          <a:lstStyle/>
          <a:p>
            <a:pPr algn="ctr"/>
            <a:r>
              <a:rPr lang="el-GR" sz="24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Συνηθέστερα Αίτια </a:t>
            </a:r>
            <a:r>
              <a:rPr lang="el-GR" sz="2400" dirty="0" err="1" smtClean="0">
                <a:solidFill>
                  <a:srgbClr val="FFC000"/>
                </a:solidFill>
                <a:latin typeface="Bookman Old Style" panose="02050604050505020204" pitchFamily="18" charset="0"/>
              </a:rPr>
              <a:t>υπερκαλιαιμίας</a:t>
            </a:r>
            <a:r>
              <a:rPr lang="el-GR" sz="24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 στους ηλικιωμένους</a:t>
            </a:r>
            <a:endParaRPr lang="el-GR" sz="24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7710"/>
              </p:ext>
            </p:extLst>
          </p:nvPr>
        </p:nvGraphicFramePr>
        <p:xfrm>
          <a:off x="295275" y="821636"/>
          <a:ext cx="8524876" cy="5747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7455"/>
                <a:gridCol w="4367421"/>
              </a:tblGrid>
              <a:tr h="324993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Κοινά</a:t>
                      </a:r>
                      <a:r>
                        <a:rPr lang="el-GR" sz="200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αίτια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Τρόπος δράσης</a:t>
                      </a:r>
                    </a:p>
                  </a:txBody>
                  <a:tcPr/>
                </a:tc>
              </a:tr>
              <a:tr h="2186530"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Φάρμακα</a:t>
                      </a:r>
                    </a:p>
                    <a:p>
                      <a:pPr marL="342900" lvl="1" indent="0">
                        <a:buFont typeface="+mj-lt"/>
                        <a:buNone/>
                      </a:pPr>
                      <a:r>
                        <a:rPr lang="el-GR" sz="1800" b="0" i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Διουρητικά</a:t>
                      </a:r>
                    </a:p>
                    <a:p>
                      <a:pPr marL="685800" lvl="2" indent="0">
                        <a:buFont typeface="+mj-lt"/>
                        <a:buNone/>
                      </a:pPr>
                      <a:r>
                        <a:rPr lang="el-GR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Διουρητικά</a:t>
                      </a:r>
                      <a:r>
                        <a:rPr lang="el-GR" sz="1600" b="1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αγκύλης</a:t>
                      </a:r>
                      <a:endParaRPr lang="el-GR" sz="1600" b="1" dirty="0" smtClean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  <a:p>
                      <a:pPr marL="685800" lvl="2" indent="0">
                        <a:buFont typeface="+mj-lt"/>
                        <a:buNone/>
                      </a:pPr>
                      <a:r>
                        <a:rPr lang="el-GR" sz="1600" b="1" dirty="0" err="1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Θειαζιδικά</a:t>
                      </a:r>
                      <a:r>
                        <a:rPr lang="el-GR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διουρητικά</a:t>
                      </a:r>
                    </a:p>
                    <a:p>
                      <a:pPr marL="342900" lvl="1" indent="0">
                        <a:buFont typeface="+mj-lt"/>
                        <a:buNone/>
                      </a:pPr>
                      <a:r>
                        <a:rPr lang="el-GR" sz="1800" b="0" i="1" dirty="0" err="1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Λιποσωμιακή</a:t>
                      </a:r>
                      <a:r>
                        <a:rPr lang="el-GR" sz="1800" b="0" i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l-GR" sz="1800" b="0" i="1" dirty="0" err="1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Αμφοτερικίνη</a:t>
                      </a:r>
                      <a:r>
                        <a:rPr lang="el-GR" sz="1800" b="0" i="1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Β</a:t>
                      </a:r>
                    </a:p>
                    <a:p>
                      <a:pPr marL="342900" lvl="1" indent="0">
                        <a:buFont typeface="+mj-lt"/>
                        <a:buNone/>
                      </a:pPr>
                      <a:r>
                        <a:rPr lang="el-GR" sz="1800" b="0" i="1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Ινσουλίνη</a:t>
                      </a:r>
                    </a:p>
                    <a:p>
                      <a:pPr marL="342900" lvl="1" indent="0">
                        <a:buFont typeface="+mj-lt"/>
                        <a:buNone/>
                      </a:pPr>
                      <a:r>
                        <a:rPr lang="el-GR" sz="1800" b="0" i="1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β2- διεγέρτες</a:t>
                      </a:r>
                      <a:endParaRPr lang="el-GR" sz="1800" b="0" i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1" indent="0">
                        <a:buFont typeface="+mj-lt"/>
                        <a:buNone/>
                      </a:pPr>
                      <a:endParaRPr lang="el-GR" sz="2000" b="0" i="1" dirty="0" smtClean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  <a:p>
                      <a:pPr marL="342900" lvl="1" indent="0">
                        <a:buFont typeface="+mj-lt"/>
                        <a:buNone/>
                      </a:pPr>
                      <a:endParaRPr lang="el-GR" sz="2000" b="0" i="1" dirty="0" smtClean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  <a:p>
                      <a:pPr marL="342900" lvl="1" indent="0">
                        <a:buFont typeface="+mj-lt"/>
                        <a:buNone/>
                      </a:pPr>
                      <a:r>
                        <a:rPr lang="el-GR" sz="1600" b="0" i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Αυξημένη</a:t>
                      </a:r>
                      <a:r>
                        <a:rPr lang="el-GR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αποβολή 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K</a:t>
                      </a:r>
                      <a:r>
                        <a:rPr lang="en-US" sz="1600" b="0" i="0" baseline="3000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+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l-GR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από τα ούρα</a:t>
                      </a:r>
                    </a:p>
                    <a:p>
                      <a:pPr marL="34290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l-GR" sz="1600" b="0" i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Αυξημένη</a:t>
                      </a:r>
                      <a:r>
                        <a:rPr lang="el-GR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αποβολή 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K</a:t>
                      </a:r>
                      <a:r>
                        <a:rPr lang="en-US" sz="1600" b="0" i="0" baseline="3000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+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l-GR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από τα ούρα</a:t>
                      </a:r>
                      <a:endParaRPr lang="el-GR" sz="1600" b="0" i="0" dirty="0" smtClean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  <a:p>
                      <a:pPr marL="34290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l-GR" sz="1600" b="0" i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Αυξημένη</a:t>
                      </a:r>
                      <a:r>
                        <a:rPr lang="el-GR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αποβολή 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K</a:t>
                      </a:r>
                      <a:r>
                        <a:rPr lang="en-US" sz="1600" b="0" i="0" baseline="3000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+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l-GR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από τα ούρα</a:t>
                      </a:r>
                      <a:endParaRPr lang="el-GR" sz="1600" b="0" i="0" dirty="0" smtClean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  <a:p>
                      <a:pPr marL="34290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l-GR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Μετακίνηση 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K</a:t>
                      </a:r>
                      <a:r>
                        <a:rPr lang="en-US" sz="1600" b="0" i="0" baseline="3000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+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l-GR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ενδοκυττάρια</a:t>
                      </a:r>
                    </a:p>
                    <a:p>
                      <a:pPr marL="34290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l-GR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Μετακίνηση 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K</a:t>
                      </a:r>
                      <a:r>
                        <a:rPr lang="en-US" sz="1600" b="0" i="0" baseline="3000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+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l-GR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ενδοκυττάρια</a:t>
                      </a:r>
                      <a:endParaRPr lang="el-GR" sz="1600" b="0" i="0" dirty="0" smtClean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94790"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Bookman Old Style" panose="02050604050505020204" pitchFamily="18" charset="0"/>
                        </a:rPr>
                        <a:t>Αδένωμα επινεφριδίων</a:t>
                      </a:r>
                      <a:endParaRPr lang="el-GR" sz="18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="0" i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Αυξημένη</a:t>
                      </a:r>
                      <a:r>
                        <a:rPr lang="el-GR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αποβολή 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K</a:t>
                      </a:r>
                      <a:r>
                        <a:rPr lang="en-US" sz="1600" b="0" i="0" baseline="3000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+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l-GR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από τα ούρα μέσω υπερπαραγωγής αλδοστερόνης</a:t>
                      </a:r>
                    </a:p>
                  </a:txBody>
                  <a:tcPr/>
                </a:tc>
              </a:tr>
              <a:tr h="1208061"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Bookman Old Style" panose="02050604050505020204" pitchFamily="18" charset="0"/>
                        </a:rPr>
                        <a:t>Διατροφή</a:t>
                      </a:r>
                    </a:p>
                    <a:p>
                      <a:pPr lvl="1"/>
                      <a:r>
                        <a:rPr lang="el-GR" sz="1800" b="1" dirty="0" smtClean="0">
                          <a:latin typeface="Bookman Old Style" panose="02050604050505020204" pitchFamily="18" charset="0"/>
                        </a:rPr>
                        <a:t>Πτωχή</a:t>
                      </a:r>
                      <a:r>
                        <a:rPr lang="el-GR" sz="1800" b="1" baseline="0" dirty="0" smtClean="0">
                          <a:latin typeface="Bookman Old Style" panose="02050604050505020204" pitchFamily="18" charset="0"/>
                        </a:rPr>
                        <a:t> σε κάλιο</a:t>
                      </a:r>
                    </a:p>
                    <a:p>
                      <a:pPr lvl="1"/>
                      <a:r>
                        <a:rPr lang="el-GR" sz="1800" b="0" baseline="0" dirty="0" err="1" smtClean="0">
                          <a:latin typeface="Bookman Old Style" panose="02050604050505020204" pitchFamily="18" charset="0"/>
                        </a:rPr>
                        <a:t>Γλυκίρριζα</a:t>
                      </a:r>
                      <a:endParaRPr lang="el-GR" sz="1800" b="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200" dirty="0" smtClean="0"/>
                    </a:p>
                    <a:p>
                      <a:endParaRPr lang="el-GR" sz="1200" dirty="0" smtClean="0"/>
                    </a:p>
                    <a:p>
                      <a:endParaRPr lang="el-GR" sz="1200" dirty="0" smtClean="0"/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="0" i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Αυξημένη</a:t>
                      </a:r>
                      <a:r>
                        <a:rPr lang="el-GR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αποβολή 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K</a:t>
                      </a:r>
                      <a:r>
                        <a:rPr lang="en-US" sz="1600" b="0" i="0" baseline="3000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+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l-GR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από τα ούρα μέσω ενεργοποίησης υποδοχέα της </a:t>
                      </a:r>
                      <a:r>
                        <a:rPr lang="el-GR" sz="1600" b="0" i="0" baseline="0" dirty="0" err="1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αλδοστερόνης</a:t>
                      </a:r>
                      <a:endParaRPr lang="el-GR" sz="1600" b="0" i="0" dirty="0" smtClean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887572"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Bookman Old Style" panose="02050604050505020204" pitchFamily="18" charset="0"/>
                        </a:rPr>
                        <a:t>Γαστρεντερικές</a:t>
                      </a:r>
                      <a:r>
                        <a:rPr lang="el-GR" sz="1800" b="1" baseline="0" dirty="0" smtClean="0">
                          <a:latin typeface="Bookman Old Style" panose="02050604050505020204" pitchFamily="18" charset="0"/>
                        </a:rPr>
                        <a:t> απώλειες</a:t>
                      </a:r>
                    </a:p>
                    <a:p>
                      <a:pPr lvl="1"/>
                      <a:r>
                        <a:rPr lang="el-GR" sz="1800" b="1" baseline="0" dirty="0" smtClean="0">
                          <a:latin typeface="Bookman Old Style" panose="02050604050505020204" pitchFamily="18" charset="0"/>
                        </a:rPr>
                        <a:t>Έμετοι</a:t>
                      </a:r>
                    </a:p>
                    <a:p>
                      <a:pPr lvl="1"/>
                      <a:r>
                        <a:rPr lang="el-GR" sz="1800" b="1" baseline="0" dirty="0" smtClean="0">
                          <a:latin typeface="Bookman Old Style" panose="02050604050505020204" pitchFamily="18" charset="0"/>
                        </a:rPr>
                        <a:t>Διάρροιες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200" dirty="0" smtClean="0"/>
                    </a:p>
                    <a:p>
                      <a:endParaRPr lang="el-GR" sz="1200" dirty="0" smtClean="0"/>
                    </a:p>
                    <a:p>
                      <a:r>
                        <a:rPr lang="el-GR" sz="1600" b="0" i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Αυξημένη</a:t>
                      </a:r>
                      <a:r>
                        <a:rPr lang="el-GR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αποβολή 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K</a:t>
                      </a:r>
                      <a:r>
                        <a:rPr lang="en-US" sz="1600" b="0" i="0" baseline="3000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+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l-GR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από τον εμέσματα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="0" i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Αυξημένη</a:t>
                      </a:r>
                      <a:r>
                        <a:rPr lang="el-GR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αποβολή 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K</a:t>
                      </a:r>
                      <a:r>
                        <a:rPr lang="en-US" sz="1600" b="0" i="0" baseline="3000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+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l-GR" sz="1600" b="0" i="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από τα κόπρανα</a:t>
                      </a:r>
                      <a:endParaRPr lang="el-GR" sz="1600" dirty="0" smtClean="0"/>
                    </a:p>
                  </a:txBody>
                  <a:tcPr/>
                </a:tc>
              </a:tr>
              <a:tr h="433108">
                <a:tc>
                  <a:txBody>
                    <a:bodyPr/>
                    <a:lstStyle/>
                    <a:p>
                      <a:pPr lvl="0"/>
                      <a:r>
                        <a:rPr lang="el-GR" sz="1800" b="1" baseline="0" dirty="0" err="1" smtClean="0">
                          <a:latin typeface="Bookman Old Style" panose="02050604050505020204" pitchFamily="18" charset="0"/>
                        </a:rPr>
                        <a:t>Υπομαγνησιαιμία</a:t>
                      </a:r>
                      <a:endParaRPr lang="el-GR" sz="1800" b="1" baseline="0" dirty="0" smtClean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089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6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Διουρητικά και </a:t>
            </a:r>
            <a:r>
              <a:rPr lang="el-GR" sz="3600" dirty="0" err="1" smtClean="0">
                <a:solidFill>
                  <a:srgbClr val="FFC000"/>
                </a:solidFill>
                <a:latin typeface="Bookman Old Style" panose="02050604050505020204" pitchFamily="18" charset="0"/>
              </a:rPr>
              <a:t>υποκαλιαιμία</a:t>
            </a:r>
            <a:endParaRPr lang="el-GR" sz="36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7" y="1886948"/>
            <a:ext cx="8524875" cy="3476637"/>
          </a:xfrm>
        </p:spPr>
        <p:txBody>
          <a:bodyPr/>
          <a:lstStyle/>
          <a:p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Καταγράφεται στο 8% των ασθενών που λαμβάνουν διουρητικά της αγκύλης ή </a:t>
            </a:r>
            <a:r>
              <a:rPr lang="el-GR" sz="24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θειαζιδικά</a:t>
            </a:r>
            <a:endParaRPr lang="el-GR" sz="2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l-GR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Αναπτύσσεται </a:t>
            </a:r>
            <a:r>
              <a:rPr lang="el-GR" sz="24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11 φορές συχνότερα</a:t>
            </a:r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4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υποκαλιαιμία</a:t>
            </a:r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σε ασθενείς που λαμβάνουν </a:t>
            </a:r>
            <a:r>
              <a:rPr lang="el-GR" sz="2400" b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θειαζίδες</a:t>
            </a:r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έναντι ασθενών που δε λαμβάνουν κανένα διουρητικό</a:t>
            </a:r>
          </a:p>
          <a:p>
            <a:r>
              <a:rPr lang="el-GR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 Αναπτύσσεται </a:t>
            </a:r>
            <a:r>
              <a:rPr lang="el-GR" sz="24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6 </a:t>
            </a:r>
            <a:r>
              <a:rPr lang="el-GR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φορές συχνότερα</a:t>
            </a:r>
            <a:r>
              <a:rPr lang="el-GR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υποκαλιαιμία</a:t>
            </a:r>
            <a:r>
              <a:rPr lang="el-GR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 σε ασθενείς που λαμβάνουν </a:t>
            </a:r>
            <a:r>
              <a:rPr lang="el-GR" sz="2400" b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θειαζίδες</a:t>
            </a:r>
            <a:r>
              <a:rPr lang="el-GR" sz="24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και </a:t>
            </a:r>
            <a:r>
              <a:rPr lang="el-GR" sz="2400" b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τριαμτερένη</a:t>
            </a:r>
            <a:r>
              <a:rPr lang="el-GR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έναντι ασθενών που δε λαμβάνουν κανένα διουρητικό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220872" y="5991172"/>
            <a:ext cx="5431809" cy="703055"/>
          </a:xfrm>
        </p:spPr>
        <p:txBody>
          <a:bodyPr/>
          <a:lstStyle/>
          <a:p>
            <a:pPr algn="r"/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Wehling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,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J Am Med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Dir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Assoc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2013;14(6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437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-4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42</a:t>
            </a:r>
            <a:endParaRPr lang="el-GR" sz="1400" b="1" i="1" dirty="0" smtClean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r"/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Rodenburg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et al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,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J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Hypertens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2014; 32(10):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2092-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209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7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298713" y="1364973"/>
            <a:ext cx="5711687" cy="363109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4000" b="1" dirty="0" smtClean="0">
                <a:latin typeface="Bookman Old Style" panose="02050604050505020204" pitchFamily="18" charset="0"/>
              </a:rPr>
              <a:t>Γιατί συμβαίνει κάτι τέτοιο</a:t>
            </a:r>
            <a:r>
              <a:rPr lang="en-US" sz="4000" b="1" dirty="0">
                <a:latin typeface="Bookman Old Style" panose="02050604050505020204" pitchFamily="18" charset="0"/>
              </a:rPr>
              <a:t>;</a:t>
            </a:r>
            <a:endParaRPr kumimoji="0" lang="el-GR" sz="4000" b="1" i="0" u="none" strike="noStrike" cap="none" normalizeH="0" baseline="0" dirty="0" smtClean="0">
              <a:ln>
                <a:noFill/>
              </a:ln>
              <a:effectLst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12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1944" y="0"/>
            <a:ext cx="8520112" cy="401240"/>
          </a:xfrm>
        </p:spPr>
        <p:txBody>
          <a:bodyPr/>
          <a:lstStyle/>
          <a:p>
            <a:pPr algn="ctr"/>
            <a:r>
              <a:rPr lang="el-GR" sz="2400" dirty="0">
                <a:solidFill>
                  <a:srgbClr val="FFC000"/>
                </a:solidFill>
                <a:latin typeface="Bookman Old Style" panose="02050604050505020204" pitchFamily="18" charset="0"/>
              </a:rPr>
              <a:t>Επίδραση της ηλικίας στην ανατομία των νεφρών</a:t>
            </a:r>
            <a:endParaRPr lang="el-GR" sz="21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5280" y="1666874"/>
            <a:ext cx="8524875" cy="4670426"/>
          </a:xfrm>
        </p:spPr>
        <p:txBody>
          <a:bodyPr/>
          <a:lstStyle/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endParaRPr lang="el-GR" baseline="30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l-GR" baseline="30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l-GR" baseline="30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l-GR" baseline="30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l-GR" baseline="30000" dirty="0" smtClean="0">
                <a:solidFill>
                  <a:schemeClr val="bg1"/>
                </a:solidFill>
              </a:rPr>
              <a:t>*</a:t>
            </a:r>
            <a:r>
              <a:rPr lang="el-GR" sz="1350" dirty="0">
                <a:solidFill>
                  <a:schemeClr val="bg1"/>
                </a:solidFill>
                <a:latin typeface="Bookman Old Style" panose="02050604050505020204" pitchFamily="18" charset="0"/>
              </a:rPr>
              <a:t>αποδείχθηκε μόνο σε πειραματόζωα</a:t>
            </a:r>
            <a:endParaRPr lang="el-GR" sz="1200" baseline="30000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879313"/>
              </p:ext>
            </p:extLst>
          </p:nvPr>
        </p:nvGraphicFramePr>
        <p:xfrm>
          <a:off x="323850" y="609599"/>
          <a:ext cx="8496300" cy="53287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24446"/>
                <a:gridCol w="4871854"/>
              </a:tblGrid>
              <a:tr h="85539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Μακροσκοπικές μεταβολές</a:t>
                      </a:r>
                      <a:endParaRPr lang="el-GR" sz="24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93345" indent="-9334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Μείωση της διαμέτρου και του βάρους</a:t>
                      </a:r>
                      <a:endParaRPr lang="el-GR" sz="240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marL="93345" indent="-9334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Σχετική </a:t>
                      </a:r>
                      <a:r>
                        <a:rPr lang="el-GR" sz="1800" b="0" dirty="0" err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φλοιική</a:t>
                      </a:r>
                      <a:r>
                        <a:rPr lang="el-GR" sz="18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ατροφία</a:t>
                      </a:r>
                      <a:endParaRPr lang="el-GR" sz="240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rgbClr val="FFF0E7"/>
                    </a:solidFill>
                  </a:tcPr>
                </a:tc>
              </a:tr>
              <a:tr h="44205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Αγγειακές μεταβολές</a:t>
                      </a:r>
                      <a:endParaRPr lang="el-GR" sz="24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93345" indent="-9334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 err="1">
                          <a:effectLst/>
                          <a:latin typeface="Bookman Old Style" panose="02050604050505020204" pitchFamily="18" charset="0"/>
                        </a:rPr>
                        <a:t>Υαλίνωση</a:t>
                      </a:r>
                      <a:r>
                        <a:rPr lang="el-GR" sz="1800" dirty="0">
                          <a:effectLst/>
                          <a:latin typeface="Bookman Old Style" panose="02050604050505020204" pitchFamily="18" charset="0"/>
                        </a:rPr>
                        <a:t> αρτηριακών τοιχωμάτων</a:t>
                      </a:r>
                      <a:endParaRPr lang="el-GR" sz="24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89092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 err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Σπειραματικές</a:t>
                      </a:r>
                      <a:r>
                        <a:rPr lang="el-GR" sz="18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μεταβολές</a:t>
                      </a:r>
                      <a:endParaRPr lang="el-GR" sz="24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93345" indent="-933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effectLst/>
                          <a:latin typeface="Bookman Old Style" panose="02050604050505020204" pitchFamily="18" charset="0"/>
                        </a:rPr>
                        <a:t>Αύξηση αριθμού σκληρυμένων σπειραμάτων</a:t>
                      </a:r>
                      <a:endParaRPr lang="el-GR" sz="2400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marL="93345" indent="-9334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effectLst/>
                          <a:latin typeface="Bookman Old Style" panose="02050604050505020204" pitchFamily="18" charset="0"/>
                        </a:rPr>
                        <a:t>Υπερτροφία εναπομεινάντων σπειραμάτων</a:t>
                      </a:r>
                      <a:r>
                        <a:rPr lang="el-GR" sz="2400" baseline="30000" dirty="0">
                          <a:effectLst/>
                          <a:latin typeface="Bookman Old Style" panose="02050604050505020204" pitchFamily="18" charset="0"/>
                        </a:rPr>
                        <a:t>*</a:t>
                      </a:r>
                      <a:endParaRPr lang="el-GR" sz="3200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marL="93345" indent="-9334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effectLst/>
                          <a:latin typeface="Bookman Old Style" panose="02050604050505020204" pitchFamily="18" charset="0"/>
                        </a:rPr>
                        <a:t>Πάχυνση βασικής μεμβράνης</a:t>
                      </a:r>
                      <a:endParaRPr lang="el-GR" sz="2400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marL="93345" indent="-9334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effectLst/>
                          <a:latin typeface="Bookman Old Style" panose="02050604050505020204" pitchFamily="18" charset="0"/>
                        </a:rPr>
                        <a:t>Έκπτυξη μεσαγγειακής ουσίας</a:t>
                      </a:r>
                      <a:endParaRPr lang="el-GR" sz="2400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marL="93345" indent="-933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effectLst/>
                          <a:latin typeface="Bookman Old Style" panose="02050604050505020204" pitchFamily="18" charset="0"/>
                        </a:rPr>
                        <a:t>Ακανόνιστη σύντηξη ποδοειδών προσεκβολών</a:t>
                      </a:r>
                      <a:endParaRPr lang="el-GR" sz="24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50887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 err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Σωληναριακές</a:t>
                      </a:r>
                      <a:r>
                        <a:rPr lang="el-GR" sz="18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μεταβολές</a:t>
                      </a:r>
                      <a:endParaRPr lang="el-GR" sz="24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93345" indent="-9334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effectLst/>
                          <a:latin typeface="Bookman Old Style" panose="02050604050505020204" pitchFamily="18" charset="0"/>
                        </a:rPr>
                        <a:t>Μείωση του αριθμού των </a:t>
                      </a:r>
                      <a:r>
                        <a:rPr lang="el-GR" sz="1800" dirty="0" err="1">
                          <a:effectLst/>
                          <a:latin typeface="Bookman Old Style" panose="02050604050505020204" pitchFamily="18" charset="0"/>
                        </a:rPr>
                        <a:t>σωληναρίων</a:t>
                      </a:r>
                      <a:endParaRPr lang="el-GR" sz="2400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marL="93345" indent="-9334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effectLst/>
                          <a:latin typeface="Bookman Old Style" panose="02050604050505020204" pitchFamily="18" charset="0"/>
                        </a:rPr>
                        <a:t>Ατροφία του επιθηλίου των </a:t>
                      </a:r>
                      <a:r>
                        <a:rPr lang="el-GR" sz="1800" dirty="0" err="1">
                          <a:effectLst/>
                          <a:latin typeface="Bookman Old Style" panose="02050604050505020204" pitchFamily="18" charset="0"/>
                        </a:rPr>
                        <a:t>σωληναρίων</a:t>
                      </a:r>
                      <a:endParaRPr lang="el-GR" sz="2400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marL="93345" indent="-9334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 err="1">
                          <a:effectLst/>
                          <a:latin typeface="Bookman Old Style" panose="02050604050505020204" pitchFamily="18" charset="0"/>
                        </a:rPr>
                        <a:t>Σωληναριακή</a:t>
                      </a:r>
                      <a:r>
                        <a:rPr lang="el-GR" sz="1800" dirty="0">
                          <a:effectLst/>
                          <a:latin typeface="Bookman Old Style" panose="02050604050505020204" pitchFamily="18" charset="0"/>
                        </a:rPr>
                        <a:t> διάταση</a:t>
                      </a:r>
                      <a:endParaRPr lang="el-GR" sz="2400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marL="93345" indent="-9334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effectLst/>
                          <a:latin typeface="Bookman Old Style" panose="02050604050505020204" pitchFamily="18" charset="0"/>
                        </a:rPr>
                        <a:t>Πάχυνση βασικής μεμβράνης</a:t>
                      </a:r>
                      <a:endParaRPr lang="el-GR" sz="24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700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Μεταβολές διάμεσου ιστού</a:t>
                      </a:r>
                      <a:endParaRPr lang="el-GR" sz="24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93345" indent="-9334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effectLst/>
                          <a:latin typeface="Bookman Old Style" panose="02050604050505020204" pitchFamily="18" charset="0"/>
                        </a:rPr>
                        <a:t>Διάμεση </a:t>
                      </a:r>
                      <a:r>
                        <a:rPr lang="el-GR" sz="1800" dirty="0" err="1">
                          <a:effectLst/>
                          <a:latin typeface="Bookman Old Style" panose="02050604050505020204" pitchFamily="18" charset="0"/>
                        </a:rPr>
                        <a:t>ίνωση</a:t>
                      </a:r>
                      <a:endParaRPr lang="el-GR" sz="24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3149600" y="6477001"/>
            <a:ext cx="5994400" cy="273054"/>
          </a:xfrm>
        </p:spPr>
        <p:txBody>
          <a:bodyPr/>
          <a:lstStyle/>
          <a:p>
            <a:pPr algn="r"/>
            <a:r>
              <a:rPr lang="es-E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Rodriquez-Puyol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, </a:t>
            </a:r>
            <a:r>
              <a:rPr lang="es-E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Kidney </a:t>
            </a:r>
            <a:r>
              <a:rPr lang="es-E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Int1998; 54:2 247-2265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35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40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Λάθη στη χρήση διουρητικών</a:t>
            </a:r>
            <a:endParaRPr lang="el-GR" sz="40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7" y="1132114"/>
            <a:ext cx="8524875" cy="4670199"/>
          </a:xfrm>
        </p:spPr>
        <p:txBody>
          <a:bodyPr/>
          <a:lstStyle/>
          <a:p>
            <a:r>
              <a:rPr lang="el-GR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800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Υπερδοσολογία</a:t>
            </a:r>
            <a:r>
              <a:rPr lang="el-GR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σε ασθενείς με αρτηριακή υπέρταση, καρδιακή ανεπάρκεια</a:t>
            </a:r>
          </a:p>
          <a:p>
            <a:r>
              <a:rPr lang="el-GR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Αποφυγή διακοπής χορήγησης αν και ο ασθενής ρυθμίζεται με άλλα σκευάσματα</a:t>
            </a:r>
          </a:p>
          <a:p>
            <a:r>
              <a:rPr lang="el-GR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Χρήση των διουρητικών για </a:t>
            </a:r>
            <a:r>
              <a:rPr lang="el-GR" sz="2800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αντιμετώπιση οιδημάτων από φλεβική ανεπάρκεια, </a:t>
            </a:r>
            <a:r>
              <a:rPr lang="el-GR" sz="2800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υπολευκωματιναιμία</a:t>
            </a:r>
            <a:r>
              <a:rPr lang="el-GR" sz="2800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, αναστολείς διαύλων </a:t>
            </a:r>
            <a:r>
              <a:rPr lang="en-US" sz="2800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Ca</a:t>
            </a:r>
            <a:r>
              <a:rPr lang="en-US" sz="2800" i="1" baseline="30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2+</a:t>
            </a:r>
            <a:r>
              <a:rPr lang="el-GR" sz="2800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, παχυσαρκία</a:t>
            </a:r>
          </a:p>
          <a:p>
            <a:r>
              <a:rPr lang="el-GR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Έλλειψη παρακολούθησης εργαστηριακών για έλεγχο του ισοζυγίου των ηλεκτρολυτών</a:t>
            </a:r>
            <a:endParaRPr lang="el-GR" sz="2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70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6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Ιδιαίτερες περιπτώσεις</a:t>
            </a:r>
            <a:endParaRPr lang="el-GR" sz="36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7" y="914400"/>
            <a:ext cx="8524875" cy="4949371"/>
          </a:xfrm>
        </p:spPr>
        <p:txBody>
          <a:bodyPr/>
          <a:lstStyle/>
          <a:p>
            <a:r>
              <a:rPr lang="el-G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Αδένωμα επινεφριδίων</a:t>
            </a:r>
          </a:p>
          <a:p>
            <a:pPr marL="801290" lvl="2" indent="-457200"/>
            <a:r>
              <a:rPr lang="el-GR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57 % μη εκκριτικά στους ηλικιωμένους</a:t>
            </a:r>
          </a:p>
          <a:p>
            <a:pPr marL="801290" lvl="2" indent="-457200"/>
            <a:r>
              <a:rPr lang="el-GR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Τα εκκριτικά στους ηλικιωμένους παράγουν μικρότερη ποσότητα αλδοστερόνης έναντι νεαρότερων ασθενών</a:t>
            </a:r>
          </a:p>
          <a:p>
            <a:pPr marL="801290" lvl="2" indent="-457200"/>
            <a:r>
              <a:rPr lang="el-GR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Στους ηλικιωμένους αισθητή βελτίωση μετά την αφαίρεση του αδενώματος (91%)</a:t>
            </a:r>
          </a:p>
          <a:p>
            <a:pPr marL="396477" indent="-457200"/>
            <a:r>
              <a:rPr lang="el-G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Διάρροιες</a:t>
            </a:r>
          </a:p>
          <a:p>
            <a:pPr marL="801290" lvl="2" indent="-457200"/>
            <a:r>
              <a:rPr lang="el-GR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Συνηθέστερα επεισόδια </a:t>
            </a:r>
            <a:r>
              <a:rPr lang="el-GR" sz="2000" b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ψευδομεμβρανώδους</a:t>
            </a:r>
            <a:r>
              <a:rPr lang="el-GR" sz="20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κολίτιδας</a:t>
            </a:r>
            <a:r>
              <a:rPr lang="el-GR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αλλά λιγότερο έντονα στους ηλικιωμένους συγκριτικά με νεότερους ασθενείς</a:t>
            </a:r>
          </a:p>
          <a:p>
            <a:pPr marL="396477" indent="-457200"/>
            <a:r>
              <a:rPr lang="el-GR" sz="20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Γλυκίρριζα</a:t>
            </a:r>
            <a:endParaRPr lang="el-GR" sz="2000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801290" lvl="2" indent="-457200"/>
            <a:r>
              <a:rPr lang="el-GR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Προκαλεί </a:t>
            </a:r>
            <a:r>
              <a:rPr lang="el-GR" sz="20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υποκαλιαιμία</a:t>
            </a:r>
            <a:r>
              <a:rPr lang="el-GR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κυρίως στους ηλικιωμένους αυξάνοντας την παραγωγή κορτικοειδών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979112" y="5958657"/>
            <a:ext cx="5878285" cy="776514"/>
          </a:xfrm>
        </p:spPr>
        <p:txBody>
          <a:bodyPr/>
          <a:lstStyle/>
          <a:p>
            <a:pPr algn="r"/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Li et al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,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Zhonghua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Wai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Ke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Za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Zhi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2016 F 1; 54(2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133-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13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6</a:t>
            </a:r>
            <a:endParaRPr lang="en-US" sz="1400" b="1" i="1" dirty="0" smtClean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r"/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Xu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et al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,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PLoS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One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2014; 9(12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e114049</a:t>
            </a:r>
            <a:endParaRPr lang="en-US" sz="1400" b="1" i="1" dirty="0" smtClean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r"/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Shin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et al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,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Microbiol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Spectr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2016; 4(3)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44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6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Κλινική εικόνα </a:t>
            </a:r>
            <a:r>
              <a:rPr lang="el-GR" sz="3600" dirty="0" err="1" smtClean="0">
                <a:solidFill>
                  <a:srgbClr val="FFC000"/>
                </a:solidFill>
                <a:latin typeface="Bookman Old Style" panose="02050604050505020204" pitchFamily="18" charset="0"/>
              </a:rPr>
              <a:t>υποκαλιαιμίας</a:t>
            </a:r>
            <a:endParaRPr lang="el-GR" sz="36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7" y="1030514"/>
            <a:ext cx="8524875" cy="5138057"/>
          </a:xfrm>
        </p:spPr>
        <p:txBody>
          <a:bodyPr/>
          <a:lstStyle/>
          <a:p>
            <a:r>
              <a:rPr lang="el-GR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Καρδιαγγειακό</a:t>
            </a:r>
          </a:p>
          <a:p>
            <a:pPr lvl="2"/>
            <a:r>
              <a:rPr lang="el-GR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Επιδείνωση </a:t>
            </a:r>
            <a:r>
              <a:rPr lang="el-GR" sz="20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προϋπάρχουσας</a:t>
            </a:r>
            <a:r>
              <a:rPr lang="el-GR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υπέρτασης</a:t>
            </a:r>
          </a:p>
          <a:p>
            <a:pPr lvl="2"/>
            <a:r>
              <a:rPr lang="el-G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Κοιλιακές αρρυθμίες (</a:t>
            </a:r>
            <a:r>
              <a:rPr lang="en-US" sz="20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Torsades</a:t>
            </a:r>
            <a:r>
              <a:rPr lang="en-US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de Pointes)</a:t>
            </a:r>
            <a:r>
              <a:rPr lang="el-G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( στους ηλικιωμένους ακόμη και σε </a:t>
            </a:r>
            <a:r>
              <a:rPr lang="en-US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K</a:t>
            </a:r>
            <a:r>
              <a:rPr lang="en-US" sz="2000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+</a:t>
            </a:r>
            <a:r>
              <a:rPr lang="en-US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3-3,5meq/Lt)</a:t>
            </a:r>
          </a:p>
          <a:p>
            <a:pPr lvl="2"/>
            <a:r>
              <a:rPr lang="el-GR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Αιφνίδιος καρδιακός θάνατος</a:t>
            </a:r>
          </a:p>
          <a:p>
            <a:r>
              <a:rPr lang="el-GR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Ενδοκρινολογικό</a:t>
            </a:r>
          </a:p>
          <a:p>
            <a:pPr lvl="2"/>
            <a:r>
              <a:rPr lang="el-GR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Μείωση της έκκρισης της ινσουλίνης (διαβητικοί)</a:t>
            </a:r>
          </a:p>
          <a:p>
            <a:r>
              <a:rPr lang="el-GR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0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Μυικό</a:t>
            </a:r>
            <a:endParaRPr lang="el-GR" sz="2000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lvl="2"/>
            <a:r>
              <a:rPr lang="el-GR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Αδυναμία</a:t>
            </a:r>
          </a:p>
          <a:p>
            <a:pPr lvl="2"/>
            <a:r>
              <a:rPr lang="el-GR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Κράμπες</a:t>
            </a:r>
          </a:p>
          <a:p>
            <a:pPr lvl="2"/>
            <a:r>
              <a:rPr lang="el-GR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Κακουχία</a:t>
            </a:r>
          </a:p>
          <a:p>
            <a:pPr lvl="2"/>
            <a:r>
              <a:rPr lang="el-GR" sz="20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Ραβδομυόλυση</a:t>
            </a:r>
            <a:endParaRPr lang="el-GR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lvl="2"/>
            <a:r>
              <a:rPr lang="el-GR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Παράλυση και αναπνευστική ανεπάρκεια σε βαριά </a:t>
            </a:r>
            <a:r>
              <a:rPr lang="el-GR" sz="20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υποκαλιαιμία</a:t>
            </a:r>
            <a:endParaRPr lang="el-GR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lvl="2"/>
            <a:endParaRPr lang="el-GR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lvl="2"/>
            <a:endParaRPr lang="el-GR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endParaRPr lang="el-GR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lvl="2"/>
            <a:endParaRPr lang="el-GR" sz="2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334565" lvl="2" indent="0">
              <a:buNone/>
            </a:pPr>
            <a:endParaRPr lang="el-GR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057742" y="6446942"/>
            <a:ext cx="5704114" cy="370114"/>
          </a:xfrm>
        </p:spPr>
        <p:txBody>
          <a:bodyPr/>
          <a:lstStyle/>
          <a:p>
            <a:pPr algn="r"/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Weiner 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&amp;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Wingo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,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J Am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Soc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Nephrol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1997; 8(7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1179</a:t>
            </a:r>
            <a:r>
              <a:rPr lang="el-GR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-11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88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28" y="841829"/>
            <a:ext cx="8244115" cy="5312228"/>
          </a:xfrm>
          <a:prstGeom prst="rect">
            <a:avLst/>
          </a:prstGeom>
        </p:spPr>
      </p:pic>
      <p:sp useBgFill="1">
        <p:nvSpPr>
          <p:cNvPr id="6" name="Rectangle 5"/>
          <p:cNvSpPr/>
          <p:nvPr/>
        </p:nvSpPr>
        <p:spPr bwMode="auto">
          <a:xfrm>
            <a:off x="1828800" y="2380343"/>
            <a:ext cx="5617029" cy="2351314"/>
          </a:xfrm>
          <a:prstGeom prst="rect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32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Επιδεινώνεται με </a:t>
            </a:r>
            <a:r>
              <a:rPr lang="el-GR" sz="3200" b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αντιαρρυθμικά</a:t>
            </a:r>
            <a:r>
              <a:rPr lang="el-GR" sz="32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!!!</a:t>
            </a:r>
            <a:endParaRPr kumimoji="0" lang="el-GR" sz="3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59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6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Πρόγνωση </a:t>
            </a:r>
            <a:r>
              <a:rPr lang="el-GR" sz="3600" dirty="0" err="1" smtClean="0">
                <a:solidFill>
                  <a:srgbClr val="FFC000"/>
                </a:solidFill>
                <a:latin typeface="Bookman Old Style" panose="02050604050505020204" pitchFamily="18" charset="0"/>
              </a:rPr>
              <a:t>υποκαλιαιμίας</a:t>
            </a:r>
            <a:endParaRPr lang="el-GR" sz="36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7" y="1117600"/>
            <a:ext cx="8524875" cy="4684713"/>
          </a:xfrm>
        </p:spPr>
        <p:txBody>
          <a:bodyPr/>
          <a:lstStyle/>
          <a:p>
            <a:pPr marL="0" indent="0">
              <a:buNone/>
            </a:pPr>
            <a:r>
              <a:rPr lang="el-G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Στον γενικό πληθυσμό</a:t>
            </a:r>
          </a:p>
          <a:p>
            <a:pPr marL="0" indent="0">
              <a:buNone/>
            </a:pPr>
            <a:r>
              <a:rPr lang="el-G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Ασθενείς που προσήλθαν στο Τ.Ε.Π. με [Κ</a:t>
            </a:r>
            <a:r>
              <a:rPr lang="el-GR" sz="2800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+</a:t>
            </a:r>
            <a:r>
              <a:rPr lang="el-G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] &lt;2,9</a:t>
            </a:r>
            <a:r>
              <a:rPr lang="en-US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mEq/L </a:t>
            </a:r>
            <a:r>
              <a:rPr lang="el-G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είχαν</a:t>
            </a:r>
            <a:r>
              <a:rPr lang="en-US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:</a:t>
            </a:r>
          </a:p>
          <a:p>
            <a:r>
              <a:rPr lang="en-US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2,17 </a:t>
            </a:r>
            <a:r>
              <a:rPr lang="el-G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υψηλότερη θνητότητα για νοσηλεία έως 7 ημερών</a:t>
            </a:r>
          </a:p>
          <a:p>
            <a:r>
              <a:rPr lang="el-GR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1,9 </a:t>
            </a:r>
            <a:r>
              <a:rPr lang="el-GR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υψηλότερη θνητότητα για νοσηλεία </a:t>
            </a:r>
            <a:r>
              <a:rPr lang="el-G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8-30 ημερών</a:t>
            </a:r>
          </a:p>
          <a:p>
            <a:endParaRPr lang="el-GR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l-G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συγκριτικά με </a:t>
            </a:r>
            <a:r>
              <a:rPr lang="el-GR" sz="28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νορμοκαλιαιμικούς</a:t>
            </a:r>
            <a:r>
              <a:rPr lang="el-G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ασθενείς </a:t>
            </a:r>
            <a:endParaRPr lang="el-GR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73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9" y="265113"/>
            <a:ext cx="8520112" cy="446087"/>
          </a:xfrm>
        </p:spPr>
        <p:txBody>
          <a:bodyPr/>
          <a:lstStyle/>
          <a:p>
            <a:pPr algn="ctr"/>
            <a:r>
              <a:rPr lang="el-GR" sz="36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Αντί επιλόγου…</a:t>
            </a:r>
            <a:endParaRPr lang="el-GR" sz="36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7" y="1045029"/>
            <a:ext cx="8524875" cy="4757284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87" y="885371"/>
            <a:ext cx="8563428" cy="5442858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 bwMode="auto">
          <a:xfrm>
            <a:off x="145143" y="0"/>
            <a:ext cx="2598057" cy="1436914"/>
          </a:xfrm>
          <a:prstGeom prst="cloudCallout">
            <a:avLst>
              <a:gd name="adj1" fmla="val 44115"/>
              <a:gd name="adj2" fmla="val 79423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600" dirty="0" err="1" smtClean="0">
                <a:latin typeface="Bookman Old Style" panose="02050604050505020204" pitchFamily="18" charset="0"/>
              </a:rPr>
              <a:t>Θειαζίδες</a:t>
            </a:r>
            <a:r>
              <a:rPr lang="el-GR" sz="1600" dirty="0" smtClean="0">
                <a:latin typeface="Bookman Old Style" panose="02050604050505020204" pitchFamily="18" charset="0"/>
              </a:rPr>
              <a:t> =</a:t>
            </a:r>
            <a:r>
              <a:rPr lang="el-GR" sz="1600" dirty="0" err="1" smtClean="0">
                <a:latin typeface="Bookman Old Style" panose="02050604050505020204" pitchFamily="18" charset="0"/>
              </a:rPr>
              <a:t>Υπονατριαμία</a:t>
            </a:r>
            <a:r>
              <a:rPr lang="el-GR" sz="1600" dirty="0" smtClean="0">
                <a:latin typeface="Bookman Old Style" panose="02050604050505020204" pitchFamily="18" charset="0"/>
              </a:rPr>
              <a:t> + </a:t>
            </a:r>
            <a:r>
              <a:rPr lang="el-GR" sz="1600" dirty="0" err="1" smtClean="0">
                <a:latin typeface="Bookman Old Style" panose="02050604050505020204" pitchFamily="18" charset="0"/>
              </a:rPr>
              <a:t>υποκαλιαιμία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7" name="Cloud Callout 6"/>
          <p:cNvSpPr/>
          <p:nvPr/>
        </p:nvSpPr>
        <p:spPr bwMode="auto">
          <a:xfrm>
            <a:off x="2641601" y="0"/>
            <a:ext cx="2764972" cy="1436914"/>
          </a:xfrm>
          <a:prstGeom prst="cloudCallout">
            <a:avLst>
              <a:gd name="adj1" fmla="val -55326"/>
              <a:gd name="adj2" fmla="val 75383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600" b="1" dirty="0" smtClean="0">
                <a:latin typeface="Bookman Old Style" panose="02050604050505020204" pitchFamily="18" charset="0"/>
              </a:rPr>
              <a:t>Διουρητικά αγκύλης =</a:t>
            </a:r>
            <a:r>
              <a:rPr lang="el-GR" sz="1600" b="1" dirty="0" err="1" smtClean="0">
                <a:latin typeface="Bookman Old Style" panose="02050604050505020204" pitchFamily="18" charset="0"/>
              </a:rPr>
              <a:t>υποκαλιαιμία</a:t>
            </a:r>
            <a:endParaRPr kumimoji="0" lang="el-G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8" name="Cloud Callout 7"/>
          <p:cNvSpPr/>
          <p:nvPr/>
        </p:nvSpPr>
        <p:spPr bwMode="auto">
          <a:xfrm>
            <a:off x="210457" y="2997200"/>
            <a:ext cx="2598057" cy="1436914"/>
          </a:xfrm>
          <a:prstGeom prst="cloudCallout">
            <a:avLst>
              <a:gd name="adj1" fmla="val 39087"/>
              <a:gd name="adj2" fmla="val -12865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Bookman Old Style" panose="02050604050505020204" pitchFamily="18" charset="0"/>
              </a:rPr>
              <a:t>SSRI</a:t>
            </a:r>
            <a:r>
              <a:rPr lang="el-GR" sz="1600" dirty="0" smtClean="0">
                <a:latin typeface="Bookman Old Style" panose="02050604050505020204" pitchFamily="18" charset="0"/>
              </a:rPr>
              <a:t>=</a:t>
            </a:r>
            <a:r>
              <a:rPr lang="en-US" sz="1600" dirty="0" smtClean="0">
                <a:latin typeface="Bookman Old Style" panose="02050604050505020204" pitchFamily="18" charset="0"/>
              </a:rPr>
              <a:t> </a:t>
            </a:r>
            <a:r>
              <a:rPr lang="el-GR" sz="1600" dirty="0" err="1" smtClean="0">
                <a:latin typeface="Bookman Old Style" panose="02050604050505020204" pitchFamily="18" charset="0"/>
              </a:rPr>
              <a:t>Υπονατριαμία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9" name="Cloud Callout 8"/>
          <p:cNvSpPr/>
          <p:nvPr/>
        </p:nvSpPr>
        <p:spPr bwMode="auto">
          <a:xfrm>
            <a:off x="1059544" y="4448628"/>
            <a:ext cx="3200400" cy="1436914"/>
          </a:xfrm>
          <a:prstGeom prst="cloudCallout">
            <a:avLst>
              <a:gd name="adj1" fmla="val -2034"/>
              <a:gd name="adj2" fmla="val -22158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600" dirty="0" smtClean="0">
                <a:latin typeface="Bookman Old Style" panose="02050604050505020204" pitchFamily="18" charset="0"/>
              </a:rPr>
              <a:t>ΣΔ =</a:t>
            </a:r>
            <a:r>
              <a:rPr lang="el-GR" sz="1600" dirty="0" err="1" smtClean="0">
                <a:latin typeface="Bookman Old Style" panose="02050604050505020204" pitchFamily="18" charset="0"/>
              </a:rPr>
              <a:t>Υπορεν</a:t>
            </a:r>
            <a:r>
              <a:rPr lang="el-GR" sz="1600" dirty="0" smtClean="0">
                <a:latin typeface="Bookman Old Style" panose="02050604050505020204" pitchFamily="18" charset="0"/>
              </a:rPr>
              <a:t>. </a:t>
            </a:r>
            <a:r>
              <a:rPr lang="el-GR" sz="1600" dirty="0" err="1" smtClean="0">
                <a:latin typeface="Bookman Old Style" panose="02050604050505020204" pitchFamily="18" charset="0"/>
              </a:rPr>
              <a:t>Υπαλδοστερονισμός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10" name="Cloud Callout 9"/>
          <p:cNvSpPr/>
          <p:nvPr/>
        </p:nvSpPr>
        <p:spPr bwMode="auto">
          <a:xfrm>
            <a:off x="5246915" y="0"/>
            <a:ext cx="2598057" cy="1436914"/>
          </a:xfrm>
          <a:prstGeom prst="cloudCallout">
            <a:avLst>
              <a:gd name="adj1" fmla="val -146388"/>
              <a:gd name="adj2" fmla="val 82453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600" b="1" dirty="0" smtClean="0">
                <a:latin typeface="Bookman Old Style" panose="02050604050505020204" pitchFamily="18" charset="0"/>
              </a:rPr>
              <a:t>Ινσουλίνη= </a:t>
            </a:r>
            <a:r>
              <a:rPr lang="el-GR" sz="1600" b="1" dirty="0" err="1" smtClean="0">
                <a:latin typeface="Bookman Old Style" panose="02050604050505020204" pitchFamily="18" charset="0"/>
              </a:rPr>
              <a:t>υποκαλιαιμία</a:t>
            </a:r>
            <a:endParaRPr kumimoji="0" lang="el-G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11" name="Cloud Callout 10"/>
          <p:cNvSpPr/>
          <p:nvPr/>
        </p:nvSpPr>
        <p:spPr bwMode="auto">
          <a:xfrm>
            <a:off x="3766457" y="1647372"/>
            <a:ext cx="2750457" cy="1436914"/>
          </a:xfrm>
          <a:prstGeom prst="cloudCallout">
            <a:avLst>
              <a:gd name="adj1" fmla="val -88287"/>
              <a:gd name="adj2" fmla="val -3269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600" b="1" dirty="0" smtClean="0">
                <a:latin typeface="Bookman Old Style" panose="02050604050505020204" pitchFamily="18" charset="0"/>
              </a:rPr>
              <a:t>Έμετοι= </a:t>
            </a:r>
            <a:r>
              <a:rPr lang="el-GR" sz="1600" b="1" dirty="0" err="1" smtClean="0">
                <a:latin typeface="Bookman Old Style" panose="02050604050505020204" pitchFamily="18" charset="0"/>
              </a:rPr>
              <a:t>Υπερνατριαμία</a:t>
            </a:r>
            <a:r>
              <a:rPr lang="el-GR" sz="1600" b="1" dirty="0" smtClean="0">
                <a:latin typeface="Bookman Old Style" panose="02050604050505020204" pitchFamily="18" charset="0"/>
              </a:rPr>
              <a:t> + </a:t>
            </a:r>
            <a:r>
              <a:rPr lang="el-GR" sz="1600" b="1" dirty="0" err="1" smtClean="0">
                <a:latin typeface="Bookman Old Style" panose="02050604050505020204" pitchFamily="18" charset="0"/>
              </a:rPr>
              <a:t>υποκαλιαιμία</a:t>
            </a:r>
            <a:endParaRPr kumimoji="0" lang="el-G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12" name="Cloud Callout 11"/>
          <p:cNvSpPr/>
          <p:nvPr/>
        </p:nvSpPr>
        <p:spPr bwMode="auto">
          <a:xfrm>
            <a:off x="5210628" y="4673601"/>
            <a:ext cx="2670629" cy="1436914"/>
          </a:xfrm>
          <a:prstGeom prst="cloudCallout">
            <a:avLst>
              <a:gd name="adj1" fmla="val -149181"/>
              <a:gd name="adj2" fmla="val -241789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600" b="1" dirty="0" smtClean="0">
                <a:latin typeface="Bookman Old Style" panose="02050604050505020204" pitchFamily="18" charset="0"/>
              </a:rPr>
              <a:t>ΧΝΝ= </a:t>
            </a:r>
            <a:r>
              <a:rPr lang="el-GR" sz="1600" b="1" dirty="0" err="1" smtClean="0">
                <a:latin typeface="Bookman Old Style" panose="02050604050505020204" pitchFamily="18" charset="0"/>
              </a:rPr>
              <a:t>Υπερκαλιαιμία</a:t>
            </a:r>
            <a:endParaRPr kumimoji="0" lang="el-G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13" name="Cloud Callout 12"/>
          <p:cNvSpPr/>
          <p:nvPr/>
        </p:nvSpPr>
        <p:spPr bwMode="auto">
          <a:xfrm>
            <a:off x="3773715" y="3621315"/>
            <a:ext cx="2750456" cy="1436914"/>
          </a:xfrm>
          <a:prstGeom prst="cloudCallout">
            <a:avLst>
              <a:gd name="adj1" fmla="val -96667"/>
              <a:gd name="adj2" fmla="val -164011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600" b="1" dirty="0" err="1" smtClean="0">
                <a:latin typeface="Bookman Old Style" panose="02050604050505020204" pitchFamily="18" charset="0"/>
              </a:rPr>
              <a:t>αΜΕΑ</a:t>
            </a:r>
            <a:r>
              <a:rPr lang="el-GR" sz="1600" b="1" dirty="0" smtClean="0">
                <a:latin typeface="Bookman Old Style" panose="02050604050505020204" pitchFamily="18" charset="0"/>
              </a:rPr>
              <a:t> = </a:t>
            </a:r>
            <a:r>
              <a:rPr lang="el-GR" sz="1600" b="1" dirty="0" err="1" smtClean="0">
                <a:latin typeface="Bookman Old Style" panose="02050604050505020204" pitchFamily="18" charset="0"/>
              </a:rPr>
              <a:t>Υπερκαλιαιμία</a:t>
            </a:r>
            <a:endParaRPr kumimoji="0" lang="el-G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14" name="Oval Callout 13"/>
          <p:cNvSpPr/>
          <p:nvPr/>
        </p:nvSpPr>
        <p:spPr bwMode="auto">
          <a:xfrm>
            <a:off x="4020457" y="1219200"/>
            <a:ext cx="3439886" cy="1045029"/>
          </a:xfrm>
          <a:prstGeom prst="wedgeEllipseCallout">
            <a:avLst>
              <a:gd name="adj1" fmla="val -70667"/>
              <a:gd name="adj2" fmla="val 9166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2000" b="1" dirty="0" smtClean="0">
                <a:latin typeface="Bookman Old Style" panose="02050604050505020204" pitchFamily="18" charset="0"/>
              </a:rPr>
              <a:t>Είσαι μια χαρά!!!!</a:t>
            </a:r>
            <a:endParaRPr kumimoji="0" lang="el-G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4" name="Oval Callout 3"/>
          <p:cNvSpPr/>
          <p:nvPr/>
        </p:nvSpPr>
        <p:spPr bwMode="auto">
          <a:xfrm>
            <a:off x="1086679" y="3180522"/>
            <a:ext cx="4505739" cy="2637182"/>
          </a:xfrm>
          <a:prstGeom prst="wedgeEllipseCallout">
            <a:avLst>
              <a:gd name="adj1" fmla="val 57403"/>
              <a:gd name="adj2" fmla="val -56019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2000" b="1" dirty="0" smtClean="0">
                <a:latin typeface="Bookman Old Style" panose="02050604050505020204" pitchFamily="18" charset="0"/>
              </a:rPr>
              <a:t>Λογικό!!!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Παρακολουθώ</a:t>
            </a:r>
            <a:r>
              <a:rPr kumimoji="0" lang="el-GR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 τακτικά τη νεφρική λειτουργία και τους ηλεκτρολύτες</a:t>
            </a:r>
            <a:endParaRPr kumimoji="0" lang="el-G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</p:txBody>
      </p:sp>
      <p:sp useBgFill="1">
        <p:nvSpPr>
          <p:cNvPr id="15" name="Rectangle 14"/>
          <p:cNvSpPr/>
          <p:nvPr/>
        </p:nvSpPr>
        <p:spPr bwMode="auto">
          <a:xfrm rot="19993637">
            <a:off x="1311772" y="2288685"/>
            <a:ext cx="6328228" cy="2133600"/>
          </a:xfrm>
          <a:prstGeom prst="rect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4800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Σας ευχαριστώ</a:t>
            </a:r>
            <a:endParaRPr kumimoji="0" lang="el-GR" sz="4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89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944" y="0"/>
            <a:ext cx="8520112" cy="610790"/>
          </a:xfrm>
        </p:spPr>
        <p:txBody>
          <a:bodyPr/>
          <a:lstStyle/>
          <a:p>
            <a:pPr algn="ctr"/>
            <a:r>
              <a:rPr lang="el-GR" sz="2700" dirty="0">
                <a:solidFill>
                  <a:srgbClr val="FFC000"/>
                </a:solidFill>
                <a:latin typeface="Bookman Old Style" panose="02050604050505020204" pitchFamily="18" charset="0"/>
              </a:rPr>
              <a:t>Επίδραση της ηλικίας στην ανατομία των νεφρών</a:t>
            </a:r>
            <a:endParaRPr lang="el-GR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429" y="1155700"/>
            <a:ext cx="3933825" cy="421639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875964" y="6477948"/>
            <a:ext cx="5268036" cy="393700"/>
          </a:xfrm>
        </p:spPr>
        <p:txBody>
          <a:bodyPr/>
          <a:lstStyle/>
          <a:p>
            <a:pPr algn="r"/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Nitta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et 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al,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Kidney Blood Press Res 2013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; 38: 109-120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79" y="1168400"/>
            <a:ext cx="2962275" cy="42290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272209" y="4717774"/>
            <a:ext cx="940904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5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1944" y="214313"/>
            <a:ext cx="8520112" cy="647700"/>
          </a:xfrm>
        </p:spPr>
        <p:txBody>
          <a:bodyPr/>
          <a:lstStyle/>
          <a:p>
            <a:pPr algn="ctr"/>
            <a:r>
              <a:rPr lang="el-GR" sz="2400" dirty="0">
                <a:solidFill>
                  <a:srgbClr val="FFC000"/>
                </a:solidFill>
                <a:latin typeface="Bookman Old Style" panose="02050604050505020204" pitchFamily="18" charset="0"/>
              </a:rPr>
              <a:t>Επίδραση της ηλικίας στη φυσιολογία των νεφρών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9049905"/>
              </p:ext>
            </p:extLst>
          </p:nvPr>
        </p:nvGraphicFramePr>
        <p:xfrm>
          <a:off x="709617" y="1117600"/>
          <a:ext cx="7724775" cy="4953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7361"/>
                <a:gridCol w="4957414"/>
              </a:tblGrid>
              <a:tr h="8184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Νεφρική αιματική ροή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93345" indent="-9334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Μειωμένη</a:t>
                      </a:r>
                    </a:p>
                    <a:p>
                      <a:pPr marL="93345" indent="-9334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Σχετική αυξημένη μυελώδους αιματική ροή</a:t>
                      </a:r>
                      <a:endParaRPr lang="el-GR" sz="180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rgbClr val="FFF0E7"/>
                    </a:solidFill>
                  </a:tcPr>
                </a:tc>
              </a:tr>
              <a:tr h="123825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Σπειράματα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93345" indent="-9334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effectLst/>
                          <a:latin typeface="Bookman Old Style" panose="02050604050505020204" pitchFamily="18" charset="0"/>
                        </a:rPr>
                        <a:t>Μειωμένος ρυθμός </a:t>
                      </a:r>
                      <a:r>
                        <a:rPr lang="el-GR" sz="1800" dirty="0" err="1">
                          <a:effectLst/>
                          <a:latin typeface="Bookman Old Style" panose="02050604050505020204" pitchFamily="18" charset="0"/>
                        </a:rPr>
                        <a:t>σπειραματικής</a:t>
                      </a:r>
                      <a:r>
                        <a:rPr lang="el-GR" sz="1800" dirty="0">
                          <a:effectLst/>
                          <a:latin typeface="Bookman Old Style" panose="02050604050505020204" pitchFamily="18" charset="0"/>
                        </a:rPr>
                        <a:t> διήθησης</a:t>
                      </a:r>
                    </a:p>
                    <a:p>
                      <a:pPr marL="93345" indent="-9334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effectLst/>
                          <a:latin typeface="Bookman Old Style" panose="02050604050505020204" pitchFamily="18" charset="0"/>
                        </a:rPr>
                        <a:t>Αυξημένο κλάσμα διήθησης</a:t>
                      </a:r>
                    </a:p>
                    <a:p>
                      <a:pPr marL="93345" indent="-9334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effectLst/>
                          <a:latin typeface="Bookman Old Style" panose="02050604050505020204" pitchFamily="18" charset="0"/>
                        </a:rPr>
                        <a:t>Αυξημένη διαπερατότητα </a:t>
                      </a:r>
                      <a:r>
                        <a:rPr lang="el-GR" sz="1800" dirty="0" err="1">
                          <a:effectLst/>
                          <a:latin typeface="Bookman Old Style" panose="02050604050505020204" pitchFamily="18" charset="0"/>
                        </a:rPr>
                        <a:t>μακρομορίων</a:t>
                      </a:r>
                      <a:endParaRPr lang="el-GR" sz="18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07791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Σωληνάρια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93345" indent="-933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effectLst/>
                          <a:latin typeface="Bookman Old Style" panose="02050604050505020204" pitchFamily="18" charset="0"/>
                        </a:rPr>
                        <a:t>Μειωμένη ικανότητα </a:t>
                      </a:r>
                      <a:r>
                        <a:rPr lang="el-GR" sz="1800" dirty="0" err="1">
                          <a:effectLst/>
                          <a:latin typeface="Bookman Old Style" panose="02050604050505020204" pitchFamily="18" charset="0"/>
                        </a:rPr>
                        <a:t>επαναρρόφησης</a:t>
                      </a:r>
                      <a:r>
                        <a:rPr lang="el-GR" sz="1800" dirty="0">
                          <a:effectLst/>
                          <a:latin typeface="Bookman Old Style" panose="02050604050505020204" pitchFamily="18" charset="0"/>
                        </a:rPr>
                        <a:t> νατρίου</a:t>
                      </a:r>
                    </a:p>
                    <a:p>
                      <a:pPr marL="93345" indent="-9334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effectLst/>
                          <a:latin typeface="Bookman Old Style" panose="02050604050505020204" pitchFamily="18" charset="0"/>
                        </a:rPr>
                        <a:t>Διαταραγμένη </a:t>
                      </a:r>
                      <a:r>
                        <a:rPr lang="el-GR" sz="1800" dirty="0" err="1">
                          <a:effectLst/>
                          <a:latin typeface="Bookman Old Style" panose="02050604050505020204" pitchFamily="18" charset="0"/>
                        </a:rPr>
                        <a:t>σωληναριακή</a:t>
                      </a:r>
                      <a:r>
                        <a:rPr lang="el-GR" sz="1800" dirty="0">
                          <a:effectLst/>
                          <a:latin typeface="Bookman Old Style" panose="02050604050505020204" pitchFamily="18" charset="0"/>
                        </a:rPr>
                        <a:t> μεταφορά</a:t>
                      </a:r>
                    </a:p>
                    <a:p>
                      <a:pPr marL="93345" indent="-9334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effectLst/>
                          <a:latin typeface="Bookman Old Style" panose="02050604050505020204" pitchFamily="18" charset="0"/>
                        </a:rPr>
                        <a:t>Διαταραγμένη ικανότητα συμπύκνωσης και αραίωσης ούρων</a:t>
                      </a:r>
                    </a:p>
                    <a:p>
                      <a:pPr marL="93345" indent="-9334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effectLst/>
                          <a:latin typeface="Bookman Old Style" panose="02050604050505020204" pitchFamily="18" charset="0"/>
                        </a:rPr>
                        <a:t>Διαταραγμένη </a:t>
                      </a:r>
                      <a:r>
                        <a:rPr lang="el-GR" sz="1800" dirty="0" err="1">
                          <a:effectLst/>
                          <a:latin typeface="Bookman Old Style" panose="02050604050505020204" pitchFamily="18" charset="0"/>
                        </a:rPr>
                        <a:t>οξινοποίηση</a:t>
                      </a:r>
                      <a:r>
                        <a:rPr lang="el-GR" sz="1800" dirty="0">
                          <a:effectLst/>
                          <a:latin typeface="Bookman Old Style" panose="02050604050505020204" pitchFamily="18" charset="0"/>
                        </a:rPr>
                        <a:t> των ούρων</a:t>
                      </a:r>
                      <a:endParaRPr lang="el-GR" sz="18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8184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Άλλα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93345" indent="-9334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effectLst/>
                          <a:latin typeface="Bookman Old Style" panose="02050604050505020204" pitchFamily="18" charset="0"/>
                        </a:rPr>
                        <a:t>Μειωμένη σύνθεση </a:t>
                      </a:r>
                      <a:r>
                        <a:rPr lang="el-GR" sz="1800" dirty="0" err="1">
                          <a:effectLst/>
                          <a:latin typeface="Bookman Old Style" panose="02050604050505020204" pitchFamily="18" charset="0"/>
                        </a:rPr>
                        <a:t>ρενίνης</a:t>
                      </a:r>
                      <a:endParaRPr lang="el-GR" sz="1800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marL="93345" indent="-9334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effectLst/>
                          <a:latin typeface="Bookman Old Style" panose="02050604050505020204" pitchFamily="18" charset="0"/>
                        </a:rPr>
                        <a:t>Μειωμένη δραστηριότητα 1α-υδροξυλάσης</a:t>
                      </a:r>
                      <a:endParaRPr lang="el-GR" sz="18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  <p:sp>
        <p:nvSpPr>
          <p:cNvPr id="7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590799" y="6311331"/>
            <a:ext cx="5905500" cy="355599"/>
          </a:xfrm>
        </p:spPr>
        <p:txBody>
          <a:bodyPr/>
          <a:lstStyle/>
          <a:p>
            <a:pPr algn="r"/>
            <a:r>
              <a:rPr lang="es-E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Rodriquez-Puyol, Kidney Int </a:t>
            </a:r>
            <a:r>
              <a:rPr lang="es-E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1998</a:t>
            </a:r>
            <a:r>
              <a:rPr lang="es-E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; 54: 2247-2265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343274" y="1943104"/>
            <a:ext cx="5153025" cy="333375"/>
          </a:xfrm>
          <a:prstGeom prst="ellipse">
            <a:avLst/>
          </a:prstGeom>
          <a:noFill/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l-GR" sz="1500"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089279" y="4067179"/>
            <a:ext cx="5457825" cy="631821"/>
          </a:xfrm>
          <a:prstGeom prst="ellipse">
            <a:avLst/>
          </a:prstGeom>
          <a:noFill/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l-GR" sz="15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4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944" y="141685"/>
            <a:ext cx="8520112" cy="525066"/>
          </a:xfrm>
        </p:spPr>
        <p:txBody>
          <a:bodyPr/>
          <a:lstStyle/>
          <a:p>
            <a:pPr algn="ctr"/>
            <a:r>
              <a:rPr lang="el-GR" sz="2400" dirty="0">
                <a:solidFill>
                  <a:srgbClr val="FFC000"/>
                </a:solidFill>
                <a:latin typeface="Bookman Old Style" panose="02050604050505020204" pitchFamily="18" charset="0"/>
              </a:rPr>
              <a:t>Έκπτωση νεφρικής λειτουργίας με την ηλικία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80" y="850900"/>
            <a:ext cx="8524875" cy="4358085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39801"/>
            <a:ext cx="8553450" cy="53213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 bwMode="auto">
          <a:xfrm>
            <a:off x="3817347" y="5854704"/>
            <a:ext cx="3019425" cy="2571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1500" b="1" dirty="0">
                <a:latin typeface="Bookman Old Style" panose="02050604050505020204" pitchFamily="18" charset="0"/>
              </a:rPr>
              <a:t>Κρεατινίνη </a:t>
            </a:r>
            <a:r>
              <a:rPr lang="el-GR" sz="1500" b="1" dirty="0" smtClean="0">
                <a:latin typeface="Bookman Old Style" panose="02050604050505020204" pitchFamily="18" charset="0"/>
              </a:rPr>
              <a:t>ορού</a:t>
            </a:r>
            <a:r>
              <a:rPr lang="en-US" sz="1500" b="1" dirty="0" smtClean="0">
                <a:latin typeface="Bookman Old Style" panose="02050604050505020204" pitchFamily="18" charset="0"/>
              </a:rPr>
              <a:t> (mg/dl)</a:t>
            </a:r>
            <a:endParaRPr lang="el-GR" sz="1500" b="1" dirty="0">
              <a:latin typeface="Bookman Old Style" panose="02050604050505020204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 rot="16200000">
            <a:off x="-1224128" y="3222862"/>
            <a:ext cx="3616656" cy="4191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l-GR" sz="1350" b="1" dirty="0">
                <a:latin typeface="Bookman Old Style" panose="02050604050505020204" pitchFamily="18" charset="0"/>
              </a:rPr>
              <a:t>Κάθαρση</a:t>
            </a:r>
            <a:r>
              <a:rPr lang="el-GR" sz="1500" b="1" dirty="0">
                <a:latin typeface="Bookman Old Style" panose="02050604050505020204" pitchFamily="18" charset="0"/>
              </a:rPr>
              <a:t> </a:t>
            </a:r>
            <a:r>
              <a:rPr lang="el-GR" sz="1500" b="1" dirty="0" smtClean="0">
                <a:latin typeface="Bookman Old Style" panose="02050604050505020204" pitchFamily="18" charset="0"/>
              </a:rPr>
              <a:t>κρεατινίνης</a:t>
            </a:r>
            <a:r>
              <a:rPr lang="en-US" sz="1500" b="1" dirty="0" smtClean="0">
                <a:latin typeface="Bookman Old Style" panose="02050604050505020204" pitchFamily="18" charset="0"/>
              </a:rPr>
              <a:t> (ml/min)</a:t>
            </a:r>
            <a:endParaRPr lang="el-GR" sz="1350" b="1" dirty="0">
              <a:latin typeface="Bookman Old Style" panose="02050604050505020204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5143500" y="6551612"/>
            <a:ext cx="4000500" cy="306388"/>
          </a:xfrm>
        </p:spPr>
        <p:txBody>
          <a:bodyPr/>
          <a:lstStyle/>
          <a:p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Beck, Geriatrics </a:t>
            </a:r>
            <a:r>
              <a:rPr lang="en-US" sz="14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2000; 55(4</a:t>
            </a:r>
            <a:r>
              <a:rPr lang="en-US" sz="1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): 26-28</a:t>
            </a:r>
            <a:endParaRPr lang="el-GR" sz="1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01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8A058"/>
      </a:accent2>
      <a:accent3>
        <a:srgbClr val="FFFFFF"/>
      </a:accent3>
      <a:accent4>
        <a:srgbClr val="000000"/>
      </a:accent4>
      <a:accent5>
        <a:srgbClr val="FECFAA"/>
      </a:accent5>
      <a:accent6>
        <a:srgbClr val="B5914F"/>
      </a:accent6>
      <a:hlink>
        <a:srgbClr val="C40505"/>
      </a:hlink>
      <a:folHlink>
        <a:srgbClr val="919191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8A058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5914F"/>
        </a:accent6>
        <a:hlink>
          <a:srgbClr val="C40505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2603</TotalTime>
  <Words>3182</Words>
  <Application>Microsoft Office PowerPoint</Application>
  <PresentationFormat>Προβολή στην οθόνη (4:3)</PresentationFormat>
  <Paragraphs>628</Paragraphs>
  <Slides>64</Slides>
  <Notes>33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64</vt:i4>
      </vt:variant>
    </vt:vector>
  </HeadingPairs>
  <TitlesOfParts>
    <vt:vector size="65" baseType="lpstr">
      <vt:lpstr>Standarddesign</vt:lpstr>
      <vt:lpstr>Διαταραχές ύδατος και ηλεκτρολυτών  (Na+ και Κ+)  στους ηλικιωμένους</vt:lpstr>
      <vt:lpstr>Ηλικιωμένοι</vt:lpstr>
      <vt:lpstr>Ποιοι κινδυνεύουν από τις ηλεκτρολυτικές διαταραχές;</vt:lpstr>
      <vt:lpstr>Πόσο συχνές είναι οι ηλεκτρολυτικές διαταραχές στους ηλικιωμένους;</vt:lpstr>
      <vt:lpstr>Γιατί οι ηλεκτρολυτικές διαταραχές είναι συχνότερες στους ηλικιωμένους;</vt:lpstr>
      <vt:lpstr>Επίδραση της ηλικίας στην ανατομία των νεφρών</vt:lpstr>
      <vt:lpstr>Επίδραση της ηλικίας στην ανατομία των νεφρών</vt:lpstr>
      <vt:lpstr>Επίδραση της ηλικίας στη φυσιολογία των νεφρών</vt:lpstr>
      <vt:lpstr>Έκπτωση νεφρικής λειτουργίας με την ηλικία</vt:lpstr>
      <vt:lpstr>Επιπλοκές ΧΝΝ σε γηριατρικό πληθυσμό</vt:lpstr>
      <vt:lpstr>Εξωνεφρικές μεταβολές της ηλικίας που επηρεάζουν το ισοζύγιο των ηλεκτρολυτών</vt:lpstr>
      <vt:lpstr>Δίψα &amp; Διαιτητικές συνήθειες στους ηλικιωμένους</vt:lpstr>
      <vt:lpstr>Δίψα &amp; Διαιτητικές συνήθειες στους ηλικιωμένους</vt:lpstr>
      <vt:lpstr>Δίψα &amp; Διαιτητικές συνήθειες στους ηλικιωμένους</vt:lpstr>
      <vt:lpstr>Ηλικιωμένοι και Φάρμακα</vt:lpstr>
      <vt:lpstr>Ηλικιωμένοι και φάρμακα</vt:lpstr>
      <vt:lpstr>Διαταραχές ύδατος και νατρίου</vt:lpstr>
      <vt:lpstr>ΥΠΟΝΑΤΡΙΑΙΜΙΑ</vt:lpstr>
      <vt:lpstr>Επίπτωση υπονατριαιμίας στους ηλικιωμένους</vt:lpstr>
      <vt:lpstr>Αυξημένη επίπτωση υπονατριαιμίας στις ηλικιωμένες γυναίκες</vt:lpstr>
      <vt:lpstr>Επίπτωση υπονατριαιμίας στους ηλικιωμένους της κοινότητας</vt:lpstr>
      <vt:lpstr>Επίπτωση της υπονατριαιμίας στους ηλικιωμένους σε νοσοκομείο (Αναδρομική Μελέτη 40 ετών)</vt:lpstr>
      <vt:lpstr>Κοινά αίτια υπονατριαιμίας στους ηλικιωμένους</vt:lpstr>
      <vt:lpstr>Υπάρχει ιδιοπαθές SIADH στους ηλικιωμένους;</vt:lpstr>
      <vt:lpstr>Παρουσίαση του PowerPoint</vt:lpstr>
      <vt:lpstr>Πολυπαραγοντικής αιτιολογίας η υπονατριαιμία στους ηλικιωμένους</vt:lpstr>
      <vt:lpstr>Θειαζιδικά διουρητικά και υπονατριαιμία στους ηλικιωμένους</vt:lpstr>
      <vt:lpstr>Αναστολείς επαναπρόσληψης σεροτονίνης και υπονατριαιμία στους ηλικιωμένους</vt:lpstr>
      <vt:lpstr>Κλινική εικόνα υπονατριαιμίας στους ηλικιωμένους</vt:lpstr>
      <vt:lpstr>Οστικά κατάγματα και υπονατριαιμία</vt:lpstr>
      <vt:lpstr>Οστεοπόρωση από υπονατριαιμία σε πειραματόζωα</vt:lpstr>
      <vt:lpstr>Οστικά κατάγματα σε ηλικιωμένους από υπονατριαιμία</vt:lpstr>
      <vt:lpstr>Η επίδραση της υπονατριαιμίας στην πρόγνωση των ηλικιωμένων καταγματιών</vt:lpstr>
      <vt:lpstr>Διερεύνηση ισοζυγίου υγρών στους ηλικιωμένους</vt:lpstr>
      <vt:lpstr>H υπονατριαιμία ως προγνωστικός παράγοντας στους ηλικιωμένους</vt:lpstr>
      <vt:lpstr>Υπονατριαιμία και καρδιαγγειακά συμβάματα σε ηλικιωμένους άνδρες</vt:lpstr>
      <vt:lpstr>ΥΠΕΡΝΑΤΡΙΑΙΜΙΑ</vt:lpstr>
      <vt:lpstr>Ορισμός</vt:lpstr>
      <vt:lpstr>Επίπτωση της υπερνατριαιμίας</vt:lpstr>
      <vt:lpstr>Υπερνατριαιμία και κέντρα περίθαλψης ηλικιωμένων</vt:lpstr>
      <vt:lpstr>Παρουσίαση του PowerPoint</vt:lpstr>
      <vt:lpstr>Κλινική εικόνα υπερνατριαιμίας</vt:lpstr>
      <vt:lpstr>Πρόγνωση υπερνατριαιμίας στους ηλικιωμένους</vt:lpstr>
      <vt:lpstr>Υπερνατριαιμία και καρδιαγγειακά συμβάματα σε ηλικιωμένους άνδρες</vt:lpstr>
      <vt:lpstr>ΥΠΕΡΚΑΛΙΑΙΜΙΑ</vt:lpstr>
      <vt:lpstr>Ορισμός </vt:lpstr>
      <vt:lpstr>Επίπτωση υπερκαλιαιμίας στους ηλικιωμένους</vt:lpstr>
      <vt:lpstr>Αίτια υπερκαλιαιμίας στους ηλικιωμένους</vt:lpstr>
      <vt:lpstr>Υπορρενιναιμικός υποαλδοστερονισμός</vt:lpstr>
      <vt:lpstr>Νεφρική ανεπάρκεια &amp; υπερκαλιαιμία</vt:lpstr>
      <vt:lpstr>Νεφρική ανεπάρκεια – Σακχαρώδης Διαβήτης &amp; υπερκαλιαιμία</vt:lpstr>
      <vt:lpstr>Φάρμακα που προκαλούν υπερκαλιαιμία</vt:lpstr>
      <vt:lpstr>Κλινική εικόνα υπερκαλιαιμίας στους ηλικιωμένους</vt:lpstr>
      <vt:lpstr>ΥΠΟΚΑΛΙΑΙΜΙΑ</vt:lpstr>
      <vt:lpstr>Ορισμός - Ταξινόμηση</vt:lpstr>
      <vt:lpstr>Επιδημιολογικά στοιχεία</vt:lpstr>
      <vt:lpstr>Επίδραση της ηλικίας στην ομοιοστασία του καλίου</vt:lpstr>
      <vt:lpstr>Συνηθέστερα Αίτια υπερκαλιαιμίας στους ηλικιωμένους</vt:lpstr>
      <vt:lpstr>Διουρητικά και υποκαλιαιμία</vt:lpstr>
      <vt:lpstr>Λάθη στη χρήση διουρητικών</vt:lpstr>
      <vt:lpstr>Ιδιαίτερες περιπτώσεις</vt:lpstr>
      <vt:lpstr>Κλινική εικόνα υποκαλιαιμίας</vt:lpstr>
      <vt:lpstr>Πρόγνωση υποκαλιαιμίας</vt:lpstr>
      <vt:lpstr>Αντί επιλόγου…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Νικόλαος Καπλάνης</dc:creator>
  <cp:lastModifiedBy>skn</cp:lastModifiedBy>
  <cp:revision>227</cp:revision>
  <dcterms:created xsi:type="dcterms:W3CDTF">2016-08-27T16:30:25Z</dcterms:created>
  <dcterms:modified xsi:type="dcterms:W3CDTF">2016-09-25T13:48:55Z</dcterms:modified>
</cp:coreProperties>
</file>